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372" r:id="rId2"/>
    <p:sldId id="715" r:id="rId3"/>
    <p:sldId id="717" r:id="rId4"/>
    <p:sldId id="719" r:id="rId5"/>
    <p:sldId id="718" r:id="rId6"/>
    <p:sldId id="720" r:id="rId7"/>
    <p:sldId id="662" r:id="rId8"/>
    <p:sldId id="663" r:id="rId9"/>
    <p:sldId id="664" r:id="rId10"/>
    <p:sldId id="677" r:id="rId11"/>
    <p:sldId id="669" r:id="rId12"/>
    <p:sldId id="668" r:id="rId13"/>
    <p:sldId id="678" r:id="rId14"/>
    <p:sldId id="671" r:id="rId15"/>
    <p:sldId id="716" r:id="rId16"/>
    <p:sldId id="670" r:id="rId17"/>
    <p:sldId id="679" r:id="rId18"/>
    <p:sldId id="672" r:id="rId19"/>
    <p:sldId id="673" r:id="rId20"/>
    <p:sldId id="674" r:id="rId21"/>
    <p:sldId id="676" r:id="rId22"/>
    <p:sldId id="710" r:id="rId23"/>
    <p:sldId id="713" r:id="rId24"/>
    <p:sldId id="711" r:id="rId25"/>
    <p:sldId id="714" r:id="rId26"/>
    <p:sldId id="667" r:id="rId27"/>
    <p:sldId id="665" r:id="rId28"/>
    <p:sldId id="721" r:id="rId29"/>
    <p:sldId id="666" r:id="rId30"/>
    <p:sldId id="687" r:id="rId31"/>
    <p:sldId id="618" r:id="rId32"/>
    <p:sldId id="688" r:id="rId33"/>
    <p:sldId id="661" r:id="rId34"/>
    <p:sldId id="660" r:id="rId35"/>
    <p:sldId id="689" r:id="rId36"/>
    <p:sldId id="620" r:id="rId37"/>
    <p:sldId id="621" r:id="rId38"/>
    <p:sldId id="622" r:id="rId39"/>
    <p:sldId id="690" r:id="rId40"/>
    <p:sldId id="691" r:id="rId41"/>
    <p:sldId id="675" r:id="rId42"/>
    <p:sldId id="692" r:id="rId43"/>
    <p:sldId id="693" r:id="rId44"/>
    <p:sldId id="599" r:id="rId45"/>
    <p:sldId id="694" r:id="rId46"/>
    <p:sldId id="695" r:id="rId47"/>
    <p:sldId id="680" r:id="rId48"/>
    <p:sldId id="682" r:id="rId49"/>
    <p:sldId id="683" r:id="rId50"/>
    <p:sldId id="684" r:id="rId51"/>
    <p:sldId id="722" r:id="rId52"/>
    <p:sldId id="724" r:id="rId53"/>
    <p:sldId id="698" r:id="rId54"/>
    <p:sldId id="699" r:id="rId55"/>
    <p:sldId id="701" r:id="rId56"/>
    <p:sldId id="726" r:id="rId57"/>
    <p:sldId id="725" r:id="rId58"/>
    <p:sldId id="702" r:id="rId59"/>
    <p:sldId id="708" r:id="rId60"/>
    <p:sldId id="709" r:id="rId61"/>
    <p:sldId id="727" r:id="rId62"/>
    <p:sldId id="696" r:id="rId63"/>
    <p:sldId id="697" r:id="rId64"/>
    <p:sldId id="723" r:id="rId65"/>
    <p:sldId id="728" r:id="rId66"/>
    <p:sldId id="705" r:id="rId67"/>
    <p:sldId id="729" r:id="rId68"/>
    <p:sldId id="707" r:id="rId6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與目錄" id="{45B6573F-66B5-704E-8AFB-E603C1034C67}">
          <p14:sldIdLst>
            <p14:sldId id="372"/>
            <p14:sldId id="715"/>
          </p14:sldIdLst>
        </p14:section>
        <p14:section name="文字探勘" id="{72643549-72C3-E74F-8731-1B05A18B5828}">
          <p14:sldIdLst>
            <p14:sldId id="717"/>
            <p14:sldId id="719"/>
            <p14:sldId id="718"/>
            <p14:sldId id="720"/>
            <p14:sldId id="662"/>
            <p14:sldId id="663"/>
            <p14:sldId id="664"/>
            <p14:sldId id="677"/>
          </p14:sldIdLst>
        </p14:section>
        <p14:section name="資料前處理" id="{776A4104-C731-604A-99BF-2F962CB653F5}">
          <p14:sldIdLst>
            <p14:sldId id="669"/>
            <p14:sldId id="668"/>
            <p14:sldId id="678"/>
            <p14:sldId id="671"/>
            <p14:sldId id="716"/>
            <p14:sldId id="670"/>
          </p14:sldIdLst>
        </p14:section>
        <p14:section name="TF-IDF" id="{D204F899-DF37-4E45-921F-A93093C47249}">
          <p14:sldIdLst>
            <p14:sldId id="679"/>
            <p14:sldId id="672"/>
            <p14:sldId id="673"/>
            <p14:sldId id="674"/>
            <p14:sldId id="676"/>
          </p14:sldIdLst>
        </p14:section>
        <p14:section name="實作練習" id="{9E1CBC94-119B-2941-A4EA-0659D24FD6F6}">
          <p14:sldIdLst>
            <p14:sldId id="710"/>
            <p14:sldId id="713"/>
            <p14:sldId id="711"/>
            <p14:sldId id="714"/>
            <p14:sldId id="667"/>
            <p14:sldId id="665"/>
            <p14:sldId id="721"/>
            <p14:sldId id="666"/>
            <p14:sldId id="687"/>
            <p14:sldId id="618"/>
            <p14:sldId id="688"/>
          </p14:sldIdLst>
        </p14:section>
        <p14:section name="基礎練習-歌詞" id="{D99CEE2E-7ED6-AF43-880F-0BBE564FD76A}">
          <p14:sldIdLst>
            <p14:sldId id="661"/>
            <p14:sldId id="660"/>
            <p14:sldId id="689"/>
            <p14:sldId id="620"/>
            <p14:sldId id="621"/>
            <p14:sldId id="622"/>
            <p14:sldId id="690"/>
            <p14:sldId id="691"/>
            <p14:sldId id="675"/>
            <p14:sldId id="692"/>
            <p14:sldId id="693"/>
            <p14:sldId id="599"/>
          </p14:sldIdLst>
        </p14:section>
        <p14:section name="進階練習-新聞" id="{E8B78792-279E-7F48-B9D6-AF9EA3E8FF5D}">
          <p14:sldIdLst>
            <p14:sldId id="694"/>
            <p14:sldId id="695"/>
            <p14:sldId id="680"/>
            <p14:sldId id="682"/>
            <p14:sldId id="683"/>
            <p14:sldId id="684"/>
            <p14:sldId id="722"/>
            <p14:sldId id="724"/>
            <p14:sldId id="698"/>
            <p14:sldId id="699"/>
            <p14:sldId id="701"/>
            <p14:sldId id="726"/>
            <p14:sldId id="725"/>
            <p14:sldId id="702"/>
            <p14:sldId id="708"/>
            <p14:sldId id="709"/>
          </p14:sldIdLst>
        </p14:section>
        <p14:section name="課堂補充 - 每月新聞" id="{543638EC-E4F2-EC40-9951-5D84E796B551}">
          <p14:sldIdLst>
            <p14:sldId id="727"/>
            <p14:sldId id="696"/>
            <p14:sldId id="697"/>
            <p14:sldId id="723"/>
            <p14:sldId id="728"/>
            <p14:sldId id="705"/>
            <p14:sldId id="729"/>
            <p14:sldId id="7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9C73"/>
    <a:srgbClr val="E3D0BE"/>
    <a:srgbClr val="FFFF99"/>
    <a:srgbClr val="FFFF00"/>
    <a:srgbClr val="A31515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75779"/>
  </p:normalViewPr>
  <p:slideViewPr>
    <p:cSldViewPr snapToGrid="0">
      <p:cViewPr varScale="1">
        <p:scale>
          <a:sx n="82" d="100"/>
          <a:sy n="82" d="100"/>
        </p:scale>
        <p:origin x="2256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5.xml"/><Relationship Id="rId3" Type="http://schemas.openxmlformats.org/officeDocument/2006/relationships/slide" Target="slides/slide14.xml"/><Relationship Id="rId7" Type="http://schemas.openxmlformats.org/officeDocument/2006/relationships/slide" Target="slides/slide34.xml"/><Relationship Id="rId2" Type="http://schemas.openxmlformats.org/officeDocument/2006/relationships/slide" Target="slides/slide11.xml"/><Relationship Id="rId1" Type="http://schemas.openxmlformats.org/officeDocument/2006/relationships/slide" Target="slides/slide1.xml"/><Relationship Id="rId6" Type="http://schemas.openxmlformats.org/officeDocument/2006/relationships/slide" Target="slides/slide29.xml"/><Relationship Id="rId5" Type="http://schemas.openxmlformats.org/officeDocument/2006/relationships/slide" Target="slides/slide27.xml"/><Relationship Id="rId4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8BEACE-2516-B74C-974F-08842919B668}" type="doc">
      <dgm:prSet loTypeId="urn:microsoft.com/office/officeart/2005/8/layout/vList2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47ADEE56-C324-6443-A913-B3A184EAEA6F}">
      <dgm:prSet phldrT="[文字]" custT="1"/>
      <dgm:spPr/>
      <dgm:t>
        <a:bodyPr/>
        <a:lstStyle/>
        <a:p>
          <a:pPr algn="ctr">
            <a:lnSpc>
              <a:spcPct val="100000"/>
            </a:lnSpc>
          </a:pPr>
          <a:r>
            <a:rPr lang="zh-TW" altLang="en-US" sz="2400" b="1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資料</a:t>
          </a:r>
        </a:p>
      </dgm:t>
    </dgm:pt>
    <dgm:pt modelId="{5EAB1F47-D3F8-3045-AB8C-574598F5E51A}" type="parTrans" cxnId="{B256EDEF-2248-2744-9A4F-1A5711E556A8}">
      <dgm:prSet/>
      <dgm:spPr/>
      <dgm:t>
        <a:bodyPr/>
        <a:lstStyle/>
        <a:p>
          <a:endParaRPr lang="zh-TW" altLang="en-US"/>
        </a:p>
      </dgm:t>
    </dgm:pt>
    <dgm:pt modelId="{8EF44A42-7BE9-C640-A993-7267344234E9}" type="sibTrans" cxnId="{B256EDEF-2248-2744-9A4F-1A5711E556A8}">
      <dgm:prSet/>
      <dgm:spPr/>
      <dgm:t>
        <a:bodyPr/>
        <a:lstStyle/>
        <a:p>
          <a:endParaRPr lang="zh-TW" altLang="en-US"/>
        </a:p>
      </dgm:t>
    </dgm:pt>
    <dgm:pt modelId="{94B5C070-ABB8-3345-B77C-7E5435BF23C3}">
      <dgm:prSet phldrT="[文字]" custT="1"/>
      <dgm:spPr/>
      <dgm:t>
        <a:bodyPr/>
        <a:lstStyle/>
        <a:p>
          <a:pPr algn="ctr">
            <a:lnSpc>
              <a:spcPct val="100000"/>
            </a:lnSpc>
          </a:pPr>
          <a:r>
            <a:rPr lang="zh-TW" altLang="en-US" sz="2400" b="0" i="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蒐集而來且</a:t>
          </a:r>
          <a:r>
            <a:rPr lang="en-US" altLang="zh-TW" sz="2400" b="0" i="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 </a:t>
          </a:r>
          <a:r>
            <a:rPr lang="zh-TW" altLang="en-US" sz="2400" b="1" i="0" dirty="0">
              <a:solidFill>
                <a:srgbClr val="DB9C73"/>
              </a:solidFill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未經過整理</a:t>
          </a:r>
          <a:endParaRPr lang="zh-TW" altLang="en-US" sz="2400" b="1" dirty="0">
            <a:solidFill>
              <a:srgbClr val="DB9C73"/>
            </a:solidFill>
            <a:latin typeface="Times New Roman" panose="02020603050405020304" pitchFamily="18" charset="0"/>
            <a:ea typeface="Microsoft JhengHei" panose="020B0604030504040204" pitchFamily="34" charset="-120"/>
            <a:cs typeface="Times New Roman" panose="02020603050405020304" pitchFamily="18" charset="0"/>
          </a:endParaRPr>
        </a:p>
      </dgm:t>
    </dgm:pt>
    <dgm:pt modelId="{E50926BB-A699-9341-B582-45A923EF5DFB}" type="parTrans" cxnId="{2F9D1BCC-1712-624A-8B9A-6FAE813C7FBC}">
      <dgm:prSet/>
      <dgm:spPr/>
      <dgm:t>
        <a:bodyPr/>
        <a:lstStyle/>
        <a:p>
          <a:endParaRPr lang="zh-TW" altLang="en-US"/>
        </a:p>
      </dgm:t>
    </dgm:pt>
    <dgm:pt modelId="{876457D7-C95B-BE4C-9592-EA88CABF5068}" type="sibTrans" cxnId="{2F9D1BCC-1712-624A-8B9A-6FAE813C7FBC}">
      <dgm:prSet/>
      <dgm:spPr/>
      <dgm:t>
        <a:bodyPr/>
        <a:lstStyle/>
        <a:p>
          <a:endParaRPr lang="zh-TW" altLang="en-US"/>
        </a:p>
      </dgm:t>
    </dgm:pt>
    <dgm:pt modelId="{91A93796-EB3A-0549-B4EB-51AACDAA3871}">
      <dgm:prSet phldrT="[文字]" custT="1"/>
      <dgm:spPr/>
      <dgm:t>
        <a:bodyPr/>
        <a:lstStyle/>
        <a:p>
          <a:pPr algn="ctr">
            <a:lnSpc>
              <a:spcPct val="100000"/>
            </a:lnSpc>
          </a:pPr>
          <a:r>
            <a:rPr lang="zh-TW" altLang="en-US" sz="2400" b="1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資訊</a:t>
          </a:r>
        </a:p>
      </dgm:t>
    </dgm:pt>
    <dgm:pt modelId="{5B05A032-25B7-6743-879B-8F7BD705FA21}" type="parTrans" cxnId="{8554D90E-DFF5-1E49-92BE-0B630F4BF4C3}">
      <dgm:prSet/>
      <dgm:spPr/>
      <dgm:t>
        <a:bodyPr/>
        <a:lstStyle/>
        <a:p>
          <a:endParaRPr lang="zh-TW" altLang="en-US"/>
        </a:p>
      </dgm:t>
    </dgm:pt>
    <dgm:pt modelId="{900FFCE9-B7C4-524E-B01C-78CA28F576EE}" type="sibTrans" cxnId="{8554D90E-DFF5-1E49-92BE-0B630F4BF4C3}">
      <dgm:prSet/>
      <dgm:spPr/>
      <dgm:t>
        <a:bodyPr/>
        <a:lstStyle/>
        <a:p>
          <a:endParaRPr lang="zh-TW" altLang="en-US"/>
        </a:p>
      </dgm:t>
    </dgm:pt>
    <dgm:pt modelId="{B9A7D113-9428-0B42-9C91-A67719E13F90}">
      <dgm:prSet phldrT="[文字]" custT="1"/>
      <dgm:spPr/>
      <dgm:t>
        <a:bodyPr/>
        <a:lstStyle/>
        <a:p>
          <a:pPr algn="ctr">
            <a:lnSpc>
              <a:spcPct val="100000"/>
            </a:lnSpc>
          </a:pPr>
          <a:r>
            <a:rPr lang="zh-TW" altLang="en-US" sz="2400" b="0" i="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將蒐集的資料</a:t>
          </a:r>
          <a:r>
            <a:rPr lang="en-US" altLang="zh-TW" sz="2400" b="0" i="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 </a:t>
          </a:r>
          <a:r>
            <a:rPr lang="zh-TW" altLang="en-US" sz="2400" b="1" i="0" dirty="0">
              <a:solidFill>
                <a:srgbClr val="DB9C73"/>
              </a:solidFill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經過整理</a:t>
          </a:r>
          <a:endParaRPr lang="zh-TW" altLang="en-US" sz="2400" b="1" dirty="0">
            <a:solidFill>
              <a:srgbClr val="DB9C73"/>
            </a:solidFill>
            <a:latin typeface="Times New Roman" panose="02020603050405020304" pitchFamily="18" charset="0"/>
            <a:ea typeface="Microsoft JhengHei" panose="020B0604030504040204" pitchFamily="34" charset="-120"/>
            <a:cs typeface="Times New Roman" panose="02020603050405020304" pitchFamily="18" charset="0"/>
          </a:endParaRPr>
        </a:p>
      </dgm:t>
    </dgm:pt>
    <dgm:pt modelId="{66C99C6E-9B6E-404F-AD4D-C1DF8A946110}" type="parTrans" cxnId="{02AD31D8-1EFD-CE4B-AFEB-BDD00D823B14}">
      <dgm:prSet/>
      <dgm:spPr/>
      <dgm:t>
        <a:bodyPr/>
        <a:lstStyle/>
        <a:p>
          <a:endParaRPr lang="zh-TW" altLang="en-US"/>
        </a:p>
      </dgm:t>
    </dgm:pt>
    <dgm:pt modelId="{B42BB74F-38BE-7045-A448-100806C8037F}" type="sibTrans" cxnId="{02AD31D8-1EFD-CE4B-AFEB-BDD00D823B14}">
      <dgm:prSet/>
      <dgm:spPr/>
      <dgm:t>
        <a:bodyPr/>
        <a:lstStyle/>
        <a:p>
          <a:endParaRPr lang="zh-TW" altLang="en-US"/>
        </a:p>
      </dgm:t>
    </dgm:pt>
    <dgm:pt modelId="{C7E82846-445D-0444-8E84-B63630586604}">
      <dgm:prSet phldrT="[文字]" custT="1"/>
      <dgm:spPr/>
      <dgm:t>
        <a:bodyPr/>
        <a:lstStyle/>
        <a:p>
          <a:pPr algn="ctr">
            <a:lnSpc>
              <a:spcPct val="100000"/>
            </a:lnSpc>
          </a:pPr>
          <a:r>
            <a:rPr lang="zh-TW" altLang="en-US" sz="2400" b="0" i="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文字、圖片、數字、影片、音樂、檔案</a:t>
          </a:r>
          <a:r>
            <a:rPr lang="en-US" altLang="zh-TW" sz="2400" b="0" i="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…</a:t>
          </a:r>
          <a:endParaRPr lang="zh-TW" altLang="en-US" sz="2400" dirty="0">
            <a:latin typeface="Times New Roman" panose="02020603050405020304" pitchFamily="18" charset="0"/>
            <a:ea typeface="Microsoft JhengHei" panose="020B0604030504040204" pitchFamily="34" charset="-120"/>
            <a:cs typeface="Times New Roman" panose="02020603050405020304" pitchFamily="18" charset="0"/>
          </a:endParaRPr>
        </a:p>
      </dgm:t>
    </dgm:pt>
    <dgm:pt modelId="{30FE1430-BA0B-E74F-ACA3-2F54EBF5E2B5}" type="parTrans" cxnId="{903288A5-74E0-7F48-87F4-15EC0F26E1F2}">
      <dgm:prSet/>
      <dgm:spPr/>
      <dgm:t>
        <a:bodyPr/>
        <a:lstStyle/>
        <a:p>
          <a:endParaRPr lang="zh-TW" altLang="en-US"/>
        </a:p>
      </dgm:t>
    </dgm:pt>
    <dgm:pt modelId="{F96A51D0-A815-224B-9505-2E7C2F7A24E2}" type="sibTrans" cxnId="{903288A5-74E0-7F48-87F4-15EC0F26E1F2}">
      <dgm:prSet/>
      <dgm:spPr/>
      <dgm:t>
        <a:bodyPr/>
        <a:lstStyle/>
        <a:p>
          <a:endParaRPr lang="zh-TW" altLang="en-US"/>
        </a:p>
      </dgm:t>
    </dgm:pt>
    <dgm:pt modelId="{B42527F5-864B-D741-8212-63F403E9B9F6}">
      <dgm:prSet phldrT="[文字]" custT="1"/>
      <dgm:spPr/>
      <dgm:t>
        <a:bodyPr/>
        <a:lstStyle/>
        <a:p>
          <a:pPr algn="ctr">
            <a:lnSpc>
              <a:spcPct val="100000"/>
            </a:lnSpc>
          </a:pPr>
          <a:r>
            <a:rPr lang="zh-TW" altLang="en-US" sz="2400" b="0" i="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較好閱讀並且有意義的資訊</a:t>
          </a:r>
          <a:endParaRPr lang="zh-TW" altLang="en-US" sz="2400" dirty="0">
            <a:latin typeface="Times New Roman" panose="02020603050405020304" pitchFamily="18" charset="0"/>
            <a:ea typeface="Microsoft JhengHei" panose="020B0604030504040204" pitchFamily="34" charset="-120"/>
            <a:cs typeface="Times New Roman" panose="02020603050405020304" pitchFamily="18" charset="0"/>
          </a:endParaRPr>
        </a:p>
      </dgm:t>
    </dgm:pt>
    <dgm:pt modelId="{23995926-2270-5C4E-B05E-F5A7884445CB}" type="parTrans" cxnId="{3F1F2CDC-C507-9C4F-86F4-ACA04B6F454C}">
      <dgm:prSet/>
      <dgm:spPr/>
      <dgm:t>
        <a:bodyPr/>
        <a:lstStyle/>
        <a:p>
          <a:endParaRPr lang="zh-TW" altLang="en-US"/>
        </a:p>
      </dgm:t>
    </dgm:pt>
    <dgm:pt modelId="{0C357C4A-6815-564A-8BB8-C931567EF78B}" type="sibTrans" cxnId="{3F1F2CDC-C507-9C4F-86F4-ACA04B6F454C}">
      <dgm:prSet/>
      <dgm:spPr/>
      <dgm:t>
        <a:bodyPr/>
        <a:lstStyle/>
        <a:p>
          <a:endParaRPr lang="zh-TW" altLang="en-US"/>
        </a:p>
      </dgm:t>
    </dgm:pt>
    <dgm:pt modelId="{F24DFFDA-78AB-484A-B7E4-C2DBCC678857}" type="pres">
      <dgm:prSet presAssocID="{0E8BEACE-2516-B74C-974F-08842919B668}" presName="linear" presStyleCnt="0">
        <dgm:presLayoutVars>
          <dgm:animLvl val="lvl"/>
          <dgm:resizeHandles val="exact"/>
        </dgm:presLayoutVars>
      </dgm:prSet>
      <dgm:spPr/>
    </dgm:pt>
    <dgm:pt modelId="{6C139A49-8DF2-1546-B2D6-2FD1FC1D56FC}" type="pres">
      <dgm:prSet presAssocID="{47ADEE56-C324-6443-A913-B3A184EAEA6F}" presName="parentText" presStyleLbl="node1" presStyleIdx="0" presStyleCnt="2" custScaleY="60096">
        <dgm:presLayoutVars>
          <dgm:chMax val="0"/>
          <dgm:bulletEnabled val="1"/>
        </dgm:presLayoutVars>
      </dgm:prSet>
      <dgm:spPr/>
    </dgm:pt>
    <dgm:pt modelId="{A2E21043-4C27-6A42-A37C-A6A712F3D0A0}" type="pres">
      <dgm:prSet presAssocID="{47ADEE56-C324-6443-A913-B3A184EAEA6F}" presName="childText" presStyleLbl="revTx" presStyleIdx="0" presStyleCnt="2">
        <dgm:presLayoutVars>
          <dgm:bulletEnabled val="1"/>
        </dgm:presLayoutVars>
      </dgm:prSet>
      <dgm:spPr/>
    </dgm:pt>
    <dgm:pt modelId="{CA88F9B9-50B6-9345-998D-1ED60457BE70}" type="pres">
      <dgm:prSet presAssocID="{91A93796-EB3A-0549-B4EB-51AACDAA3871}" presName="parentText" presStyleLbl="node1" presStyleIdx="1" presStyleCnt="2" custScaleY="60096" custLinFactNeighborX="-9497" custLinFactNeighborY="1055">
        <dgm:presLayoutVars>
          <dgm:chMax val="0"/>
          <dgm:bulletEnabled val="1"/>
        </dgm:presLayoutVars>
      </dgm:prSet>
      <dgm:spPr/>
    </dgm:pt>
    <dgm:pt modelId="{3D4D0070-A81D-6F41-BED8-98CB51752CEF}" type="pres">
      <dgm:prSet presAssocID="{91A93796-EB3A-0549-B4EB-51AACDAA387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554D90E-DFF5-1E49-92BE-0B630F4BF4C3}" srcId="{0E8BEACE-2516-B74C-974F-08842919B668}" destId="{91A93796-EB3A-0549-B4EB-51AACDAA3871}" srcOrd="1" destOrd="0" parTransId="{5B05A032-25B7-6743-879B-8F7BD705FA21}" sibTransId="{900FFCE9-B7C4-524E-B01C-78CA28F576EE}"/>
    <dgm:cxn modelId="{3041CF1C-916C-CE43-9F48-DDD5EEAA4E2F}" type="presOf" srcId="{94B5C070-ABB8-3345-B77C-7E5435BF23C3}" destId="{A2E21043-4C27-6A42-A37C-A6A712F3D0A0}" srcOrd="0" destOrd="0" presId="urn:microsoft.com/office/officeart/2005/8/layout/vList2"/>
    <dgm:cxn modelId="{F614042D-8F54-DE45-BE02-17F3674AFEC9}" type="presOf" srcId="{B42527F5-864B-D741-8212-63F403E9B9F6}" destId="{3D4D0070-A81D-6F41-BED8-98CB51752CEF}" srcOrd="0" destOrd="1" presId="urn:microsoft.com/office/officeart/2005/8/layout/vList2"/>
    <dgm:cxn modelId="{DB31817C-8B05-A94E-AD1E-7C6CF894FE1A}" type="presOf" srcId="{47ADEE56-C324-6443-A913-B3A184EAEA6F}" destId="{6C139A49-8DF2-1546-B2D6-2FD1FC1D56FC}" srcOrd="0" destOrd="0" presId="urn:microsoft.com/office/officeart/2005/8/layout/vList2"/>
    <dgm:cxn modelId="{E8C44291-4C92-C148-BC79-B9C0552F6414}" type="presOf" srcId="{91A93796-EB3A-0549-B4EB-51AACDAA3871}" destId="{CA88F9B9-50B6-9345-998D-1ED60457BE70}" srcOrd="0" destOrd="0" presId="urn:microsoft.com/office/officeart/2005/8/layout/vList2"/>
    <dgm:cxn modelId="{903288A5-74E0-7F48-87F4-15EC0F26E1F2}" srcId="{47ADEE56-C324-6443-A913-B3A184EAEA6F}" destId="{C7E82846-445D-0444-8E84-B63630586604}" srcOrd="1" destOrd="0" parTransId="{30FE1430-BA0B-E74F-ACA3-2F54EBF5E2B5}" sibTransId="{F96A51D0-A815-224B-9505-2E7C2F7A24E2}"/>
    <dgm:cxn modelId="{2F9D1BCC-1712-624A-8B9A-6FAE813C7FBC}" srcId="{47ADEE56-C324-6443-A913-B3A184EAEA6F}" destId="{94B5C070-ABB8-3345-B77C-7E5435BF23C3}" srcOrd="0" destOrd="0" parTransId="{E50926BB-A699-9341-B582-45A923EF5DFB}" sibTransId="{876457D7-C95B-BE4C-9592-EA88CABF5068}"/>
    <dgm:cxn modelId="{39E5E3D5-68C5-154F-A4A1-FCDF602C9C95}" type="presOf" srcId="{C7E82846-445D-0444-8E84-B63630586604}" destId="{A2E21043-4C27-6A42-A37C-A6A712F3D0A0}" srcOrd="0" destOrd="1" presId="urn:microsoft.com/office/officeart/2005/8/layout/vList2"/>
    <dgm:cxn modelId="{02AD31D8-1EFD-CE4B-AFEB-BDD00D823B14}" srcId="{91A93796-EB3A-0549-B4EB-51AACDAA3871}" destId="{B9A7D113-9428-0B42-9C91-A67719E13F90}" srcOrd="0" destOrd="0" parTransId="{66C99C6E-9B6E-404F-AD4D-C1DF8A946110}" sibTransId="{B42BB74F-38BE-7045-A448-100806C8037F}"/>
    <dgm:cxn modelId="{3F1F2CDC-C507-9C4F-86F4-ACA04B6F454C}" srcId="{91A93796-EB3A-0549-B4EB-51AACDAA3871}" destId="{B42527F5-864B-D741-8212-63F403E9B9F6}" srcOrd="1" destOrd="0" parTransId="{23995926-2270-5C4E-B05E-F5A7884445CB}" sibTransId="{0C357C4A-6815-564A-8BB8-C931567EF78B}"/>
    <dgm:cxn modelId="{3A9C85EA-0651-8449-82D3-D2C2BAD8E14A}" type="presOf" srcId="{B9A7D113-9428-0B42-9C91-A67719E13F90}" destId="{3D4D0070-A81D-6F41-BED8-98CB51752CEF}" srcOrd="0" destOrd="0" presId="urn:microsoft.com/office/officeart/2005/8/layout/vList2"/>
    <dgm:cxn modelId="{E98089EB-2D15-5E4B-83DC-25AE6083C557}" type="presOf" srcId="{0E8BEACE-2516-B74C-974F-08842919B668}" destId="{F24DFFDA-78AB-484A-B7E4-C2DBCC678857}" srcOrd="0" destOrd="0" presId="urn:microsoft.com/office/officeart/2005/8/layout/vList2"/>
    <dgm:cxn modelId="{B256EDEF-2248-2744-9A4F-1A5711E556A8}" srcId="{0E8BEACE-2516-B74C-974F-08842919B668}" destId="{47ADEE56-C324-6443-A913-B3A184EAEA6F}" srcOrd="0" destOrd="0" parTransId="{5EAB1F47-D3F8-3045-AB8C-574598F5E51A}" sibTransId="{8EF44A42-7BE9-C640-A993-7267344234E9}"/>
    <dgm:cxn modelId="{DFD85768-29AD-A649-862B-2E1BFB483B4E}" type="presParOf" srcId="{F24DFFDA-78AB-484A-B7E4-C2DBCC678857}" destId="{6C139A49-8DF2-1546-B2D6-2FD1FC1D56FC}" srcOrd="0" destOrd="0" presId="urn:microsoft.com/office/officeart/2005/8/layout/vList2"/>
    <dgm:cxn modelId="{423AEA7A-3163-824E-8A3B-269B078048C1}" type="presParOf" srcId="{F24DFFDA-78AB-484A-B7E4-C2DBCC678857}" destId="{A2E21043-4C27-6A42-A37C-A6A712F3D0A0}" srcOrd="1" destOrd="0" presId="urn:microsoft.com/office/officeart/2005/8/layout/vList2"/>
    <dgm:cxn modelId="{881AF319-FE0C-FB47-9751-4AC20B8C264A}" type="presParOf" srcId="{F24DFFDA-78AB-484A-B7E4-C2DBCC678857}" destId="{CA88F9B9-50B6-9345-998D-1ED60457BE70}" srcOrd="2" destOrd="0" presId="urn:microsoft.com/office/officeart/2005/8/layout/vList2"/>
    <dgm:cxn modelId="{DB5047D5-6AE8-BB4C-9926-5C3BE404CE88}" type="presParOf" srcId="{F24DFFDA-78AB-484A-B7E4-C2DBCC678857}" destId="{3D4D0070-A81D-6F41-BED8-98CB51752C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D4C64-7FD1-4308-810F-9F6BDB21E19B}" type="doc">
      <dgm:prSet loTypeId="urn:microsoft.com/office/officeart/2005/8/layout/v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EAFB0A34-53B2-4E60-9D21-D51617212314}">
      <dgm:prSet phldrT="[文字]" custT="1"/>
      <dgm:spPr/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資料探勘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mining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400" b="1" dirty="0"/>
        </a:p>
      </dgm:t>
    </dgm:pt>
    <dgm:pt modelId="{555B9474-A9F9-4940-ACBD-431EB74EB079}" type="parTrans" cxnId="{850EF873-2CB9-41F1-B78C-4F6106E22D31}">
      <dgm:prSet/>
      <dgm:spPr/>
      <dgm:t>
        <a:bodyPr/>
        <a:lstStyle/>
        <a:p>
          <a:endParaRPr lang="zh-TW" altLang="en-US"/>
        </a:p>
      </dgm:t>
    </dgm:pt>
    <dgm:pt modelId="{A9839065-47A9-4FFB-8867-4978EBCA422A}" type="sibTrans" cxnId="{850EF873-2CB9-41F1-B78C-4F6106E22D31}">
      <dgm:prSet/>
      <dgm:spPr/>
      <dgm:t>
        <a:bodyPr/>
        <a:lstStyle/>
        <a:p>
          <a:endParaRPr lang="zh-TW" altLang="en-US"/>
        </a:p>
      </dgm:t>
    </dgm:pt>
    <dgm:pt modelId="{6D4B485C-061D-40F4-ADA2-FDE6F5174533}">
      <dgm:prSet phldrT="[文字]" custT="1"/>
      <dgm:spPr/>
      <dgm:t>
        <a:bodyPr/>
        <a:lstStyle/>
        <a:p>
          <a:pPr>
            <a:lnSpc>
              <a:spcPct val="150000"/>
            </a:lnSpc>
          </a:pPr>
          <a:r>
            <a: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使用演算法或是模型，從大量的</a:t>
          </a:r>
          <a:r>
            <a:rPr lang="zh-TW" altLang="en-US" sz="2000" b="1" u="sng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結構化資料</a:t>
          </a:r>
          <a:r>
            <a: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中，發掘出隱藏在背後的有用資訊</a:t>
          </a:r>
          <a:endParaRPr lang="zh-TW" altLang="en-US" sz="2000" dirty="0"/>
        </a:p>
      </dgm:t>
    </dgm:pt>
    <dgm:pt modelId="{678F96AE-BD5E-4CFB-B6BD-171539F2DF1F}" type="parTrans" cxnId="{5F9540EE-5D92-469F-992E-782B91B3B90B}">
      <dgm:prSet/>
      <dgm:spPr/>
      <dgm:t>
        <a:bodyPr/>
        <a:lstStyle/>
        <a:p>
          <a:endParaRPr lang="zh-TW" altLang="en-US"/>
        </a:p>
      </dgm:t>
    </dgm:pt>
    <dgm:pt modelId="{B97ED6ED-F9F2-4672-AF34-CC9B828163F5}" type="sibTrans" cxnId="{5F9540EE-5D92-469F-992E-782B91B3B90B}">
      <dgm:prSet/>
      <dgm:spPr/>
      <dgm:t>
        <a:bodyPr/>
        <a:lstStyle/>
        <a:p>
          <a:endParaRPr lang="zh-TW" altLang="en-US"/>
        </a:p>
      </dgm:t>
    </dgm:pt>
    <dgm:pt modelId="{0E17AFB9-C11A-4A1C-B73F-3B8E34D3B662}">
      <dgm:prSet phldrT="[文字]" custT="1"/>
      <dgm:spPr/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文字探勘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Text mining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400" b="1" dirty="0"/>
        </a:p>
      </dgm:t>
    </dgm:pt>
    <dgm:pt modelId="{3CE9801F-4937-47E4-A18A-D6418F281FA3}" type="parTrans" cxnId="{7B5C81B4-E730-4E82-910F-14B07852F7AB}">
      <dgm:prSet/>
      <dgm:spPr/>
      <dgm:t>
        <a:bodyPr/>
        <a:lstStyle/>
        <a:p>
          <a:endParaRPr lang="zh-TW" altLang="en-US"/>
        </a:p>
      </dgm:t>
    </dgm:pt>
    <dgm:pt modelId="{2052E959-F2B8-4205-A925-A0240C78970D}" type="sibTrans" cxnId="{7B5C81B4-E730-4E82-910F-14B07852F7AB}">
      <dgm:prSet/>
      <dgm:spPr/>
      <dgm:t>
        <a:bodyPr/>
        <a:lstStyle/>
        <a:p>
          <a:endParaRPr lang="zh-TW" altLang="en-US"/>
        </a:p>
      </dgm:t>
    </dgm:pt>
    <dgm:pt modelId="{471D5582-F666-4924-AD96-4B5E5BD2A63C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屬於資料探勘的延伸，從大量且</a:t>
          </a:r>
          <a:r>
            <a: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非結構性的文字訊息</a:t>
          </a:r>
          <a:r>
            <a: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中，利用機器學習技術，獲取有價值或有意義的資訊</a:t>
          </a:r>
          <a:endParaRPr lang="zh-TW" altLang="en-US" sz="2000" dirty="0"/>
        </a:p>
      </dgm:t>
    </dgm:pt>
    <dgm:pt modelId="{F8CFEB0D-C7A2-4414-9318-EDAD2A465AB4}" type="parTrans" cxnId="{CCFA6D99-7A2A-4FFC-B39A-1E5FC1BE2825}">
      <dgm:prSet/>
      <dgm:spPr/>
      <dgm:t>
        <a:bodyPr/>
        <a:lstStyle/>
        <a:p>
          <a:endParaRPr lang="zh-TW" altLang="en-US"/>
        </a:p>
      </dgm:t>
    </dgm:pt>
    <dgm:pt modelId="{EA218A47-FB17-4F41-BFF0-D1653931C795}" type="sibTrans" cxnId="{CCFA6D99-7A2A-4FFC-B39A-1E5FC1BE2825}">
      <dgm:prSet/>
      <dgm:spPr/>
      <dgm:t>
        <a:bodyPr/>
        <a:lstStyle/>
        <a:p>
          <a:endParaRPr lang="zh-TW" altLang="en-US"/>
        </a:p>
      </dgm:t>
    </dgm:pt>
    <dgm:pt modelId="{DF2E1D9A-4FEC-4563-9F5F-D3A8341D4A77}" type="pres">
      <dgm:prSet presAssocID="{E31D4C64-7FD1-4308-810F-9F6BDB21E19B}" presName="Name0" presStyleCnt="0">
        <dgm:presLayoutVars>
          <dgm:dir/>
          <dgm:animLvl val="lvl"/>
          <dgm:resizeHandles/>
        </dgm:presLayoutVars>
      </dgm:prSet>
      <dgm:spPr/>
    </dgm:pt>
    <dgm:pt modelId="{DE1BED4D-12C1-4289-9D71-ED4BD6FC0F07}" type="pres">
      <dgm:prSet presAssocID="{EAFB0A34-53B2-4E60-9D21-D51617212314}" presName="linNode" presStyleCnt="0"/>
      <dgm:spPr/>
    </dgm:pt>
    <dgm:pt modelId="{2E518C77-D787-4BC1-8C14-F1D0AC6AC3BE}" type="pres">
      <dgm:prSet presAssocID="{EAFB0A34-53B2-4E60-9D21-D51617212314}" presName="parentShp" presStyleLbl="node1" presStyleIdx="0" presStyleCnt="2">
        <dgm:presLayoutVars>
          <dgm:bulletEnabled val="1"/>
        </dgm:presLayoutVars>
      </dgm:prSet>
      <dgm:spPr/>
    </dgm:pt>
    <dgm:pt modelId="{DA7D74A8-8916-4B9B-A3CA-56BC8404B65A}" type="pres">
      <dgm:prSet presAssocID="{EAFB0A34-53B2-4E60-9D21-D51617212314}" presName="childShp" presStyleLbl="bgAccFollowNode1" presStyleIdx="0" presStyleCnt="2">
        <dgm:presLayoutVars>
          <dgm:bulletEnabled val="1"/>
        </dgm:presLayoutVars>
      </dgm:prSet>
      <dgm:spPr/>
    </dgm:pt>
    <dgm:pt modelId="{BE979275-B9E2-41D1-BB02-A7ECFC903FAF}" type="pres">
      <dgm:prSet presAssocID="{A9839065-47A9-4FFB-8867-4978EBCA422A}" presName="spacing" presStyleCnt="0"/>
      <dgm:spPr/>
    </dgm:pt>
    <dgm:pt modelId="{C16D9A84-D199-4803-A85D-D966B75E2F87}" type="pres">
      <dgm:prSet presAssocID="{0E17AFB9-C11A-4A1C-B73F-3B8E34D3B662}" presName="linNode" presStyleCnt="0"/>
      <dgm:spPr/>
    </dgm:pt>
    <dgm:pt modelId="{4EA29A74-9D5A-4A49-89E0-872ED747F2B5}" type="pres">
      <dgm:prSet presAssocID="{0E17AFB9-C11A-4A1C-B73F-3B8E34D3B662}" presName="parentShp" presStyleLbl="node1" presStyleIdx="1" presStyleCnt="2">
        <dgm:presLayoutVars>
          <dgm:bulletEnabled val="1"/>
        </dgm:presLayoutVars>
      </dgm:prSet>
      <dgm:spPr/>
    </dgm:pt>
    <dgm:pt modelId="{5AF54AD1-149F-47A2-A43B-D3BF132752DE}" type="pres">
      <dgm:prSet presAssocID="{0E17AFB9-C11A-4A1C-B73F-3B8E34D3B662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F7DC7B19-D91C-48D2-9F46-20B9A8AA8548}" type="presOf" srcId="{E31D4C64-7FD1-4308-810F-9F6BDB21E19B}" destId="{DF2E1D9A-4FEC-4563-9F5F-D3A8341D4A77}" srcOrd="0" destOrd="0" presId="urn:microsoft.com/office/officeart/2005/8/layout/vList6"/>
    <dgm:cxn modelId="{5A69402B-5955-4DA2-A48E-A2FC92793D16}" type="presOf" srcId="{EAFB0A34-53B2-4E60-9D21-D51617212314}" destId="{2E518C77-D787-4BC1-8C14-F1D0AC6AC3BE}" srcOrd="0" destOrd="0" presId="urn:microsoft.com/office/officeart/2005/8/layout/vList6"/>
    <dgm:cxn modelId="{9288C964-8DD2-4F0C-8EAD-233EB8CFDE31}" type="presOf" srcId="{0E17AFB9-C11A-4A1C-B73F-3B8E34D3B662}" destId="{4EA29A74-9D5A-4A49-89E0-872ED747F2B5}" srcOrd="0" destOrd="0" presId="urn:microsoft.com/office/officeart/2005/8/layout/vList6"/>
    <dgm:cxn modelId="{850EF873-2CB9-41F1-B78C-4F6106E22D31}" srcId="{E31D4C64-7FD1-4308-810F-9F6BDB21E19B}" destId="{EAFB0A34-53B2-4E60-9D21-D51617212314}" srcOrd="0" destOrd="0" parTransId="{555B9474-A9F9-4940-ACBD-431EB74EB079}" sibTransId="{A9839065-47A9-4FFB-8867-4978EBCA422A}"/>
    <dgm:cxn modelId="{F04E0876-F514-4A9C-86C4-09D40913BB95}" type="presOf" srcId="{471D5582-F666-4924-AD96-4B5E5BD2A63C}" destId="{5AF54AD1-149F-47A2-A43B-D3BF132752DE}" srcOrd="0" destOrd="0" presId="urn:microsoft.com/office/officeart/2005/8/layout/vList6"/>
    <dgm:cxn modelId="{CCFA6D99-7A2A-4FFC-B39A-1E5FC1BE2825}" srcId="{0E17AFB9-C11A-4A1C-B73F-3B8E34D3B662}" destId="{471D5582-F666-4924-AD96-4B5E5BD2A63C}" srcOrd="0" destOrd="0" parTransId="{F8CFEB0D-C7A2-4414-9318-EDAD2A465AB4}" sibTransId="{EA218A47-FB17-4F41-BFF0-D1653931C795}"/>
    <dgm:cxn modelId="{7B5C81B4-E730-4E82-910F-14B07852F7AB}" srcId="{E31D4C64-7FD1-4308-810F-9F6BDB21E19B}" destId="{0E17AFB9-C11A-4A1C-B73F-3B8E34D3B662}" srcOrd="1" destOrd="0" parTransId="{3CE9801F-4937-47E4-A18A-D6418F281FA3}" sibTransId="{2052E959-F2B8-4205-A925-A0240C78970D}"/>
    <dgm:cxn modelId="{4505BCE2-34E6-4FA6-B3CF-93999830E124}" type="presOf" srcId="{6D4B485C-061D-40F4-ADA2-FDE6F5174533}" destId="{DA7D74A8-8916-4B9B-A3CA-56BC8404B65A}" srcOrd="0" destOrd="0" presId="urn:microsoft.com/office/officeart/2005/8/layout/vList6"/>
    <dgm:cxn modelId="{5F9540EE-5D92-469F-992E-782B91B3B90B}" srcId="{EAFB0A34-53B2-4E60-9D21-D51617212314}" destId="{6D4B485C-061D-40F4-ADA2-FDE6F5174533}" srcOrd="0" destOrd="0" parTransId="{678F96AE-BD5E-4CFB-B6BD-171539F2DF1F}" sibTransId="{B97ED6ED-F9F2-4672-AF34-CC9B828163F5}"/>
    <dgm:cxn modelId="{0A3B4CA7-D656-4ED5-8E2E-3158795E37DD}" type="presParOf" srcId="{DF2E1D9A-4FEC-4563-9F5F-D3A8341D4A77}" destId="{DE1BED4D-12C1-4289-9D71-ED4BD6FC0F07}" srcOrd="0" destOrd="0" presId="urn:microsoft.com/office/officeart/2005/8/layout/vList6"/>
    <dgm:cxn modelId="{DA9FF1DC-025A-4343-B28F-9158DA388B8A}" type="presParOf" srcId="{DE1BED4D-12C1-4289-9D71-ED4BD6FC0F07}" destId="{2E518C77-D787-4BC1-8C14-F1D0AC6AC3BE}" srcOrd="0" destOrd="0" presId="urn:microsoft.com/office/officeart/2005/8/layout/vList6"/>
    <dgm:cxn modelId="{476CA21A-92D0-42AC-94DE-541D050493D2}" type="presParOf" srcId="{DE1BED4D-12C1-4289-9D71-ED4BD6FC0F07}" destId="{DA7D74A8-8916-4B9B-A3CA-56BC8404B65A}" srcOrd="1" destOrd="0" presId="urn:microsoft.com/office/officeart/2005/8/layout/vList6"/>
    <dgm:cxn modelId="{D71000B7-B039-4FA8-A69E-4E61C8C2AD70}" type="presParOf" srcId="{DF2E1D9A-4FEC-4563-9F5F-D3A8341D4A77}" destId="{BE979275-B9E2-41D1-BB02-A7ECFC903FAF}" srcOrd="1" destOrd="0" presId="urn:microsoft.com/office/officeart/2005/8/layout/vList6"/>
    <dgm:cxn modelId="{1A0804D1-70B2-44F9-B5DE-2CCFBEF523FF}" type="presParOf" srcId="{DF2E1D9A-4FEC-4563-9F5F-D3A8341D4A77}" destId="{C16D9A84-D199-4803-A85D-D966B75E2F87}" srcOrd="2" destOrd="0" presId="urn:microsoft.com/office/officeart/2005/8/layout/vList6"/>
    <dgm:cxn modelId="{F3818665-4432-4FCA-9F04-37D9EC44A2D2}" type="presParOf" srcId="{C16D9A84-D199-4803-A85D-D966B75E2F87}" destId="{4EA29A74-9D5A-4A49-89E0-872ED747F2B5}" srcOrd="0" destOrd="0" presId="urn:microsoft.com/office/officeart/2005/8/layout/vList6"/>
    <dgm:cxn modelId="{A2BE3449-059D-4F90-B298-E489D44387C8}" type="presParOf" srcId="{C16D9A84-D199-4803-A85D-D966B75E2F87}" destId="{5AF54AD1-149F-47A2-A43B-D3BF132752D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2E73C1-938A-4FF1-9AD9-32F807DF263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7165B531-45C5-47EA-9FBF-CA70C4AC8D81}">
      <dgm:prSet phldrT="[文字]" custT="1"/>
      <dgm:spPr/>
      <dgm:t>
        <a:bodyPr/>
        <a:lstStyle/>
        <a:p>
          <a:r>
            <a: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1.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 減少噪聲</a:t>
          </a:r>
          <a:endParaRPr lang="zh-TW" altLang="en-US" sz="2400" b="1" dirty="0"/>
        </a:p>
      </dgm:t>
    </dgm:pt>
    <dgm:pt modelId="{FDE03070-20B5-47F9-9D49-BD78AB619364}" type="parTrans" cxnId="{0B1B0D13-2231-4CF1-A134-F6660680834A}">
      <dgm:prSet/>
      <dgm:spPr/>
      <dgm:t>
        <a:bodyPr/>
        <a:lstStyle/>
        <a:p>
          <a:endParaRPr lang="zh-TW" altLang="en-US"/>
        </a:p>
      </dgm:t>
    </dgm:pt>
    <dgm:pt modelId="{02DAABCC-07E1-4884-8227-92DC038E7DBB}" type="sibTrans" cxnId="{0B1B0D13-2231-4CF1-A134-F6660680834A}">
      <dgm:prSet/>
      <dgm:spPr/>
      <dgm:t>
        <a:bodyPr/>
        <a:lstStyle/>
        <a:p>
          <a:endParaRPr lang="zh-TW" altLang="en-US"/>
        </a:p>
      </dgm:t>
    </dgm:pt>
    <dgm:pt modelId="{2764B0EF-0D8E-4EA7-B29D-A8568F33248F}">
      <dgm:prSet phldrT="[文字]" custT="1"/>
      <dgm:spPr/>
      <dgm:t>
        <a:bodyPr/>
        <a:lstStyle/>
        <a:p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使得文本分析更加集中在有意義的詞語上</a:t>
          </a:r>
        </a:p>
      </dgm:t>
    </dgm:pt>
    <dgm:pt modelId="{E6778CBF-47D5-4D53-B4B4-A47CA49E1B58}" type="parTrans" cxnId="{00FB5777-8704-44EC-ABF3-F995413DEEAD}">
      <dgm:prSet/>
      <dgm:spPr/>
      <dgm:t>
        <a:bodyPr/>
        <a:lstStyle/>
        <a:p>
          <a:endParaRPr lang="zh-TW" altLang="en-US"/>
        </a:p>
      </dgm:t>
    </dgm:pt>
    <dgm:pt modelId="{9797D927-4ACA-4F50-8D43-CACD7916B340}" type="sibTrans" cxnId="{00FB5777-8704-44EC-ABF3-F995413DEEAD}">
      <dgm:prSet/>
      <dgm:spPr/>
      <dgm:t>
        <a:bodyPr/>
        <a:lstStyle/>
        <a:p>
          <a:endParaRPr lang="zh-TW" altLang="en-US"/>
        </a:p>
      </dgm:t>
    </dgm:pt>
    <dgm:pt modelId="{2EFA5961-96A7-4D20-A64A-EA64E3DB6D7D}">
      <dgm:prSet phldrT="[文字]" custT="1"/>
      <dgm:spPr/>
      <dgm:t>
        <a:bodyPr/>
        <a:lstStyle/>
        <a:p>
          <a:r>
            <a: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2.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 提升效率</a:t>
          </a:r>
          <a:endParaRPr lang="zh-TW" altLang="en-US" sz="2400" b="1" dirty="0"/>
        </a:p>
      </dgm:t>
    </dgm:pt>
    <dgm:pt modelId="{815C28AE-0D91-49E7-9235-96D47B47B27C}" type="parTrans" cxnId="{1CC64785-FF89-4C79-B77A-C0673E992308}">
      <dgm:prSet/>
      <dgm:spPr/>
      <dgm:t>
        <a:bodyPr/>
        <a:lstStyle/>
        <a:p>
          <a:endParaRPr lang="zh-TW" altLang="en-US"/>
        </a:p>
      </dgm:t>
    </dgm:pt>
    <dgm:pt modelId="{9CB0C110-610D-4576-B743-6209452AAED7}" type="sibTrans" cxnId="{1CC64785-FF89-4C79-B77A-C0673E992308}">
      <dgm:prSet/>
      <dgm:spPr/>
      <dgm:t>
        <a:bodyPr/>
        <a:lstStyle/>
        <a:p>
          <a:endParaRPr lang="zh-TW" altLang="en-US"/>
        </a:p>
      </dgm:t>
    </dgm:pt>
    <dgm:pt modelId="{C46F1CA4-D738-451F-A7F8-DB0FFFD7B523}">
      <dgm:prSet phldrT="[文字]" custT="1"/>
      <dgm:spPr/>
      <dgm:t>
        <a:bodyPr/>
        <a:lstStyle/>
        <a:p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可以減少需要處理的文本量，提升文本處理的效率</a:t>
          </a:r>
          <a:endParaRPr lang="zh-TW" altLang="en-US" sz="2200" dirty="0"/>
        </a:p>
      </dgm:t>
    </dgm:pt>
    <dgm:pt modelId="{1F926494-9EB3-427D-A367-FC2EBE1E675C}" type="parTrans" cxnId="{DCF3E9F7-3765-4DF3-8336-AC56DBCF68CB}">
      <dgm:prSet/>
      <dgm:spPr/>
      <dgm:t>
        <a:bodyPr/>
        <a:lstStyle/>
        <a:p>
          <a:endParaRPr lang="zh-TW" altLang="en-US"/>
        </a:p>
      </dgm:t>
    </dgm:pt>
    <dgm:pt modelId="{54876F87-03D7-4F2E-A688-2494EB669D9D}" type="sibTrans" cxnId="{DCF3E9F7-3765-4DF3-8336-AC56DBCF68CB}">
      <dgm:prSet/>
      <dgm:spPr/>
      <dgm:t>
        <a:bodyPr/>
        <a:lstStyle/>
        <a:p>
          <a:endParaRPr lang="zh-TW" altLang="en-US"/>
        </a:p>
      </dgm:t>
    </dgm:pt>
    <dgm:pt modelId="{CF30F579-6FC6-4047-BC4C-E1E592F6D8D9}">
      <dgm:prSet phldrT="[文字]" custT="1"/>
      <dgm:spPr/>
      <dgm:t>
        <a:bodyPr/>
        <a:lstStyle/>
        <a:p>
          <a:r>
            <a: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3.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 簡化模型</a:t>
          </a:r>
          <a:endParaRPr lang="zh-TW" altLang="en-US" sz="2400" b="1" dirty="0"/>
        </a:p>
      </dgm:t>
    </dgm:pt>
    <dgm:pt modelId="{68A5116E-109A-405A-832E-8323E453CADF}" type="parTrans" cxnId="{28883D32-DC63-4C4F-B7AF-0F707EEB9385}">
      <dgm:prSet/>
      <dgm:spPr/>
      <dgm:t>
        <a:bodyPr/>
        <a:lstStyle/>
        <a:p>
          <a:endParaRPr lang="zh-TW" altLang="en-US"/>
        </a:p>
      </dgm:t>
    </dgm:pt>
    <dgm:pt modelId="{EBCCEF64-3B14-44ED-9BCE-F0D4BEB7AA8D}" type="sibTrans" cxnId="{28883D32-DC63-4C4F-B7AF-0F707EEB9385}">
      <dgm:prSet/>
      <dgm:spPr/>
      <dgm:t>
        <a:bodyPr/>
        <a:lstStyle/>
        <a:p>
          <a:endParaRPr lang="zh-TW" altLang="en-US"/>
        </a:p>
      </dgm:t>
    </dgm:pt>
    <dgm:pt modelId="{C5A89F53-D9AC-47FD-9FAF-0A40DFE81BE9}">
      <dgm:prSet phldrT="[文字]" custT="1"/>
      <dgm:spPr/>
      <dgm:t>
        <a:bodyPr/>
        <a:lstStyle/>
        <a:p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使得模型更加簡潔並且結果也更易於解釋</a:t>
          </a:r>
        </a:p>
      </dgm:t>
    </dgm:pt>
    <dgm:pt modelId="{69D80EAA-B773-468D-AC73-913F947AC7AA}" type="parTrans" cxnId="{99A40C3F-CD44-49F9-A075-031F6A05B121}">
      <dgm:prSet/>
      <dgm:spPr/>
      <dgm:t>
        <a:bodyPr/>
        <a:lstStyle/>
        <a:p>
          <a:endParaRPr lang="zh-TW" altLang="en-US"/>
        </a:p>
      </dgm:t>
    </dgm:pt>
    <dgm:pt modelId="{2B36E4CE-1873-4374-9D3F-EA9A13E578B6}" type="sibTrans" cxnId="{99A40C3F-CD44-49F9-A075-031F6A05B121}">
      <dgm:prSet/>
      <dgm:spPr/>
      <dgm:t>
        <a:bodyPr/>
        <a:lstStyle/>
        <a:p>
          <a:endParaRPr lang="zh-TW" altLang="en-US"/>
        </a:p>
      </dgm:t>
    </dgm:pt>
    <dgm:pt modelId="{523A10D2-F118-4FC9-985B-BF648B11CDD1}" type="pres">
      <dgm:prSet presAssocID="{1B2E73C1-938A-4FF1-9AD9-32F807DF2631}" presName="linear" presStyleCnt="0">
        <dgm:presLayoutVars>
          <dgm:animLvl val="lvl"/>
          <dgm:resizeHandles val="exact"/>
        </dgm:presLayoutVars>
      </dgm:prSet>
      <dgm:spPr/>
    </dgm:pt>
    <dgm:pt modelId="{8EAE2D78-BF31-4A77-A02F-6F1F60938672}" type="pres">
      <dgm:prSet presAssocID="{7165B531-45C5-47EA-9FBF-CA70C4AC8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26B9094-C9D6-45E1-BE5A-7788164EAAFE}" type="pres">
      <dgm:prSet presAssocID="{7165B531-45C5-47EA-9FBF-CA70C4AC8D81}" presName="childText" presStyleLbl="revTx" presStyleIdx="0" presStyleCnt="3">
        <dgm:presLayoutVars>
          <dgm:bulletEnabled val="1"/>
        </dgm:presLayoutVars>
      </dgm:prSet>
      <dgm:spPr/>
    </dgm:pt>
    <dgm:pt modelId="{ADDE8FEA-FFDE-4477-AA2A-D9510745124C}" type="pres">
      <dgm:prSet presAssocID="{2EFA5961-96A7-4D20-A64A-EA64E3DB6D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718F5A-B2F4-40AA-A9F8-F754212330EA}" type="pres">
      <dgm:prSet presAssocID="{2EFA5961-96A7-4D20-A64A-EA64E3DB6D7D}" presName="childText" presStyleLbl="revTx" presStyleIdx="1" presStyleCnt="3">
        <dgm:presLayoutVars>
          <dgm:bulletEnabled val="1"/>
        </dgm:presLayoutVars>
      </dgm:prSet>
      <dgm:spPr/>
    </dgm:pt>
    <dgm:pt modelId="{91D1B163-5393-44AD-833A-205A6F480A31}" type="pres">
      <dgm:prSet presAssocID="{CF30F579-6FC6-4047-BC4C-E1E592F6D8D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9244E18-7A38-4FD4-BB1E-491A299C07DC}" type="pres">
      <dgm:prSet presAssocID="{CF30F579-6FC6-4047-BC4C-E1E592F6D8D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B1B0D13-2231-4CF1-A134-F6660680834A}" srcId="{1B2E73C1-938A-4FF1-9AD9-32F807DF2631}" destId="{7165B531-45C5-47EA-9FBF-CA70C4AC8D81}" srcOrd="0" destOrd="0" parTransId="{FDE03070-20B5-47F9-9D49-BD78AB619364}" sibTransId="{02DAABCC-07E1-4884-8227-92DC038E7DBB}"/>
    <dgm:cxn modelId="{4083302A-CD63-4085-9297-82DC8799E18E}" type="presOf" srcId="{C46F1CA4-D738-451F-A7F8-DB0FFFD7B523}" destId="{16718F5A-B2F4-40AA-A9F8-F754212330EA}" srcOrd="0" destOrd="0" presId="urn:microsoft.com/office/officeart/2005/8/layout/vList2"/>
    <dgm:cxn modelId="{28883D32-DC63-4C4F-B7AF-0F707EEB9385}" srcId="{1B2E73C1-938A-4FF1-9AD9-32F807DF2631}" destId="{CF30F579-6FC6-4047-BC4C-E1E592F6D8D9}" srcOrd="2" destOrd="0" parTransId="{68A5116E-109A-405A-832E-8323E453CADF}" sibTransId="{EBCCEF64-3B14-44ED-9BCE-F0D4BEB7AA8D}"/>
    <dgm:cxn modelId="{99A40C3F-CD44-49F9-A075-031F6A05B121}" srcId="{CF30F579-6FC6-4047-BC4C-E1E592F6D8D9}" destId="{C5A89F53-D9AC-47FD-9FAF-0A40DFE81BE9}" srcOrd="0" destOrd="0" parTransId="{69D80EAA-B773-468D-AC73-913F947AC7AA}" sibTransId="{2B36E4CE-1873-4374-9D3F-EA9A13E578B6}"/>
    <dgm:cxn modelId="{7F097448-920D-4A99-880C-40CB6C9ABEE0}" type="presOf" srcId="{2EFA5961-96A7-4D20-A64A-EA64E3DB6D7D}" destId="{ADDE8FEA-FFDE-4477-AA2A-D9510745124C}" srcOrd="0" destOrd="0" presId="urn:microsoft.com/office/officeart/2005/8/layout/vList2"/>
    <dgm:cxn modelId="{90BC5B57-57C0-403D-A0BF-5BE9ABB43593}" type="presOf" srcId="{C5A89F53-D9AC-47FD-9FAF-0A40DFE81BE9}" destId="{49244E18-7A38-4FD4-BB1E-491A299C07DC}" srcOrd="0" destOrd="0" presId="urn:microsoft.com/office/officeart/2005/8/layout/vList2"/>
    <dgm:cxn modelId="{27AB535B-F13E-47D2-9AB4-2D70112AEA9B}" type="presOf" srcId="{7165B531-45C5-47EA-9FBF-CA70C4AC8D81}" destId="{8EAE2D78-BF31-4A77-A02F-6F1F60938672}" srcOrd="0" destOrd="0" presId="urn:microsoft.com/office/officeart/2005/8/layout/vList2"/>
    <dgm:cxn modelId="{BADC9F60-FD19-49B6-8099-942D895D28E0}" type="presOf" srcId="{2764B0EF-0D8E-4EA7-B29D-A8568F33248F}" destId="{D26B9094-C9D6-45E1-BE5A-7788164EAAFE}" srcOrd="0" destOrd="0" presId="urn:microsoft.com/office/officeart/2005/8/layout/vList2"/>
    <dgm:cxn modelId="{00FB5777-8704-44EC-ABF3-F995413DEEAD}" srcId="{7165B531-45C5-47EA-9FBF-CA70C4AC8D81}" destId="{2764B0EF-0D8E-4EA7-B29D-A8568F33248F}" srcOrd="0" destOrd="0" parTransId="{E6778CBF-47D5-4D53-B4B4-A47CA49E1B58}" sibTransId="{9797D927-4ACA-4F50-8D43-CACD7916B340}"/>
    <dgm:cxn modelId="{1CC64785-FF89-4C79-B77A-C0673E992308}" srcId="{1B2E73C1-938A-4FF1-9AD9-32F807DF2631}" destId="{2EFA5961-96A7-4D20-A64A-EA64E3DB6D7D}" srcOrd="1" destOrd="0" parTransId="{815C28AE-0D91-49E7-9235-96D47B47B27C}" sibTransId="{9CB0C110-610D-4576-B743-6209452AAED7}"/>
    <dgm:cxn modelId="{C91495AC-A0C2-47E7-ADE7-3C864B88399E}" type="presOf" srcId="{1B2E73C1-938A-4FF1-9AD9-32F807DF2631}" destId="{523A10D2-F118-4FC9-985B-BF648B11CDD1}" srcOrd="0" destOrd="0" presId="urn:microsoft.com/office/officeart/2005/8/layout/vList2"/>
    <dgm:cxn modelId="{5EC5D7D7-F348-45EA-8B63-FF8E68E4D8F8}" type="presOf" srcId="{CF30F579-6FC6-4047-BC4C-E1E592F6D8D9}" destId="{91D1B163-5393-44AD-833A-205A6F480A31}" srcOrd="0" destOrd="0" presId="urn:microsoft.com/office/officeart/2005/8/layout/vList2"/>
    <dgm:cxn modelId="{DCF3E9F7-3765-4DF3-8336-AC56DBCF68CB}" srcId="{2EFA5961-96A7-4D20-A64A-EA64E3DB6D7D}" destId="{C46F1CA4-D738-451F-A7F8-DB0FFFD7B523}" srcOrd="0" destOrd="0" parTransId="{1F926494-9EB3-427D-A367-FC2EBE1E675C}" sibTransId="{54876F87-03D7-4F2E-A688-2494EB669D9D}"/>
    <dgm:cxn modelId="{41C98213-0EB2-458A-8F67-82A4752F148D}" type="presParOf" srcId="{523A10D2-F118-4FC9-985B-BF648B11CDD1}" destId="{8EAE2D78-BF31-4A77-A02F-6F1F60938672}" srcOrd="0" destOrd="0" presId="urn:microsoft.com/office/officeart/2005/8/layout/vList2"/>
    <dgm:cxn modelId="{15FA645B-40D3-491E-B7D2-BAC9F32BB513}" type="presParOf" srcId="{523A10D2-F118-4FC9-985B-BF648B11CDD1}" destId="{D26B9094-C9D6-45E1-BE5A-7788164EAAFE}" srcOrd="1" destOrd="0" presId="urn:microsoft.com/office/officeart/2005/8/layout/vList2"/>
    <dgm:cxn modelId="{26AD3498-6AEE-4BC7-BF1C-644FB8CB3E60}" type="presParOf" srcId="{523A10D2-F118-4FC9-985B-BF648B11CDD1}" destId="{ADDE8FEA-FFDE-4477-AA2A-D9510745124C}" srcOrd="2" destOrd="0" presId="urn:microsoft.com/office/officeart/2005/8/layout/vList2"/>
    <dgm:cxn modelId="{B8167CA7-F5B4-4B95-9124-69302E8DAA4B}" type="presParOf" srcId="{523A10D2-F118-4FC9-985B-BF648B11CDD1}" destId="{16718F5A-B2F4-40AA-A9F8-F754212330EA}" srcOrd="3" destOrd="0" presId="urn:microsoft.com/office/officeart/2005/8/layout/vList2"/>
    <dgm:cxn modelId="{CD23A742-6C51-4612-816A-BD42CAA1FEDA}" type="presParOf" srcId="{523A10D2-F118-4FC9-985B-BF648B11CDD1}" destId="{91D1B163-5393-44AD-833A-205A6F480A31}" srcOrd="4" destOrd="0" presId="urn:microsoft.com/office/officeart/2005/8/layout/vList2"/>
    <dgm:cxn modelId="{1611B75E-A8AF-4E21-BEE4-E07A1FC278E9}" type="presParOf" srcId="{523A10D2-F118-4FC9-985B-BF648B11CDD1}" destId="{49244E18-7A38-4FD4-BB1E-491A299C07D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39A49-8DF2-1546-B2D6-2FD1FC1D56FC}">
      <dsp:nvSpPr>
        <dsp:cNvPr id="0" name=""/>
        <dsp:cNvSpPr/>
      </dsp:nvSpPr>
      <dsp:spPr>
        <a:xfrm>
          <a:off x="0" y="126200"/>
          <a:ext cx="8128000" cy="719998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資料</a:t>
          </a:r>
        </a:p>
      </dsp:txBody>
      <dsp:txXfrm>
        <a:off x="35147" y="161347"/>
        <a:ext cx="8057706" cy="649704"/>
      </dsp:txXfrm>
    </dsp:sp>
    <dsp:sp modelId="{A2E21043-4C27-6A42-A37C-A6A712F3D0A0}">
      <dsp:nvSpPr>
        <dsp:cNvPr id="0" name=""/>
        <dsp:cNvSpPr/>
      </dsp:nvSpPr>
      <dsp:spPr>
        <a:xfrm>
          <a:off x="0" y="846198"/>
          <a:ext cx="812800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228600" lvl="1" indent="-228600" algn="ctr" defTabSz="10668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400" b="0" i="0" kern="120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蒐集而來且</a:t>
          </a:r>
          <a:r>
            <a:rPr lang="en-US" altLang="zh-TW" sz="2400" b="0" i="0" kern="120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 </a:t>
          </a:r>
          <a:r>
            <a:rPr lang="zh-TW" altLang="en-US" sz="2400" b="1" i="0" kern="1200" dirty="0">
              <a:solidFill>
                <a:srgbClr val="DB9C73"/>
              </a:solidFill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未經過整理</a:t>
          </a:r>
          <a:endParaRPr lang="zh-TW" altLang="en-US" sz="2400" b="1" kern="1200" dirty="0">
            <a:solidFill>
              <a:srgbClr val="DB9C73"/>
            </a:solidFill>
            <a:latin typeface="Times New Roman" panose="02020603050405020304" pitchFamily="18" charset="0"/>
            <a:ea typeface="Microsoft JhengHei" panose="020B0604030504040204" pitchFamily="34" charset="-120"/>
            <a:cs typeface="Times New Roman" panose="02020603050405020304" pitchFamily="18" charset="0"/>
          </a:endParaRPr>
        </a:p>
        <a:p>
          <a:pPr marL="228600" lvl="1" indent="-228600" algn="ctr" defTabSz="10668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400" b="0" i="0" kern="120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文字、圖片、數字、影片、音樂、檔案</a:t>
          </a:r>
          <a:r>
            <a:rPr lang="en-US" altLang="zh-TW" sz="2400" b="0" i="0" kern="120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…</a:t>
          </a:r>
          <a:endParaRPr lang="zh-TW" altLang="en-US" sz="2400" kern="1200" dirty="0">
            <a:latin typeface="Times New Roman" panose="02020603050405020304" pitchFamily="18" charset="0"/>
            <a:ea typeface="Microsoft JhengHei" panose="020B0604030504040204" pitchFamily="34" charset="-120"/>
            <a:cs typeface="Times New Roman" panose="02020603050405020304" pitchFamily="18" charset="0"/>
          </a:endParaRPr>
        </a:p>
      </dsp:txBody>
      <dsp:txXfrm>
        <a:off x="0" y="846198"/>
        <a:ext cx="8128000" cy="1225440"/>
      </dsp:txXfrm>
    </dsp:sp>
    <dsp:sp modelId="{CA88F9B9-50B6-9345-998D-1ED60457BE70}">
      <dsp:nvSpPr>
        <dsp:cNvPr id="0" name=""/>
        <dsp:cNvSpPr/>
      </dsp:nvSpPr>
      <dsp:spPr>
        <a:xfrm>
          <a:off x="0" y="2084567"/>
          <a:ext cx="8128000" cy="719998"/>
        </a:xfrm>
        <a:prstGeom prst="round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資訊</a:t>
          </a:r>
        </a:p>
      </dsp:txBody>
      <dsp:txXfrm>
        <a:off x="35147" y="2119714"/>
        <a:ext cx="8057706" cy="649704"/>
      </dsp:txXfrm>
    </dsp:sp>
    <dsp:sp modelId="{3D4D0070-A81D-6F41-BED8-98CB51752CEF}">
      <dsp:nvSpPr>
        <dsp:cNvPr id="0" name=""/>
        <dsp:cNvSpPr/>
      </dsp:nvSpPr>
      <dsp:spPr>
        <a:xfrm>
          <a:off x="0" y="2791637"/>
          <a:ext cx="812800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228600" lvl="1" indent="-228600" algn="ctr" defTabSz="10668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400" b="0" i="0" kern="120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將蒐集的資料</a:t>
          </a:r>
          <a:r>
            <a:rPr lang="en-US" altLang="zh-TW" sz="2400" b="0" i="0" kern="120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 </a:t>
          </a:r>
          <a:r>
            <a:rPr lang="zh-TW" altLang="en-US" sz="2400" b="1" i="0" kern="1200" dirty="0">
              <a:solidFill>
                <a:srgbClr val="DB9C73"/>
              </a:solidFill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經過整理</a:t>
          </a:r>
          <a:endParaRPr lang="zh-TW" altLang="en-US" sz="2400" b="1" kern="1200" dirty="0">
            <a:solidFill>
              <a:srgbClr val="DB9C73"/>
            </a:solidFill>
            <a:latin typeface="Times New Roman" panose="02020603050405020304" pitchFamily="18" charset="0"/>
            <a:ea typeface="Microsoft JhengHei" panose="020B0604030504040204" pitchFamily="34" charset="-120"/>
            <a:cs typeface="Times New Roman" panose="02020603050405020304" pitchFamily="18" charset="0"/>
          </a:endParaRPr>
        </a:p>
        <a:p>
          <a:pPr marL="228600" lvl="1" indent="-228600" algn="ctr" defTabSz="10668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400" b="0" i="0" kern="120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rPr>
            <a:t>較好閱讀並且有意義的資訊</a:t>
          </a:r>
          <a:endParaRPr lang="zh-TW" altLang="en-US" sz="2400" kern="1200" dirty="0">
            <a:latin typeface="Times New Roman" panose="02020603050405020304" pitchFamily="18" charset="0"/>
            <a:ea typeface="Microsoft JhengHei" panose="020B0604030504040204" pitchFamily="34" charset="-120"/>
            <a:cs typeface="Times New Roman" panose="02020603050405020304" pitchFamily="18" charset="0"/>
          </a:endParaRPr>
        </a:p>
      </dsp:txBody>
      <dsp:txXfrm>
        <a:off x="0" y="2791637"/>
        <a:ext cx="8128000" cy="1225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D74A8-8916-4B9B-A3CA-56BC8404B65A}">
      <dsp:nvSpPr>
        <dsp:cNvPr id="0" name=""/>
        <dsp:cNvSpPr/>
      </dsp:nvSpPr>
      <dsp:spPr>
        <a:xfrm>
          <a:off x="4214469" y="453"/>
          <a:ext cx="6321703" cy="17680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使用演算法或是模型，從大量的</a:t>
          </a:r>
          <a:r>
            <a:rPr lang="zh-TW" altLang="en-US" sz="2000" b="1" u="sng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結構化資料</a:t>
          </a:r>
          <a:r>
            <a:rPr lang="zh-TW" altLang="en-US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中，發掘出隱藏在背後的有用資訊</a:t>
          </a:r>
          <a:endParaRPr lang="zh-TW" altLang="en-US" sz="2000" kern="1200" dirty="0"/>
        </a:p>
      </dsp:txBody>
      <dsp:txXfrm>
        <a:off x="4214469" y="221458"/>
        <a:ext cx="5658688" cy="1326029"/>
      </dsp:txXfrm>
    </dsp:sp>
    <dsp:sp modelId="{2E518C77-D787-4BC1-8C14-F1D0AC6AC3BE}">
      <dsp:nvSpPr>
        <dsp:cNvPr id="0" name=""/>
        <dsp:cNvSpPr/>
      </dsp:nvSpPr>
      <dsp:spPr>
        <a:xfrm>
          <a:off x="0" y="453"/>
          <a:ext cx="4214469" cy="17680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資料探勘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mining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400" b="1" kern="1200" dirty="0"/>
        </a:p>
      </dsp:txBody>
      <dsp:txXfrm>
        <a:off x="86309" y="86762"/>
        <a:ext cx="4041851" cy="1595421"/>
      </dsp:txXfrm>
    </dsp:sp>
    <dsp:sp modelId="{5AF54AD1-149F-47A2-A43B-D3BF132752DE}">
      <dsp:nvSpPr>
        <dsp:cNvPr id="0" name=""/>
        <dsp:cNvSpPr/>
      </dsp:nvSpPr>
      <dsp:spPr>
        <a:xfrm>
          <a:off x="4214469" y="1945296"/>
          <a:ext cx="6321703" cy="17680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屬於資料探勘的延伸，從大量且</a:t>
          </a:r>
          <a:r>
            <a:rPr lang="zh-TW" altLang="en-US" sz="2000" b="1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非結構性的文字訊息</a:t>
          </a:r>
          <a:r>
            <a:rPr lang="zh-TW" altLang="en-US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中，利用機器學習技術，獲取有價值或有意義的資訊</a:t>
          </a:r>
          <a:endParaRPr lang="zh-TW" altLang="en-US" sz="2000" kern="1200" dirty="0"/>
        </a:p>
      </dsp:txBody>
      <dsp:txXfrm>
        <a:off x="4214469" y="2166301"/>
        <a:ext cx="5658688" cy="1326029"/>
      </dsp:txXfrm>
    </dsp:sp>
    <dsp:sp modelId="{4EA29A74-9D5A-4A49-89E0-872ED747F2B5}">
      <dsp:nvSpPr>
        <dsp:cNvPr id="0" name=""/>
        <dsp:cNvSpPr/>
      </dsp:nvSpPr>
      <dsp:spPr>
        <a:xfrm>
          <a:off x="0" y="1945296"/>
          <a:ext cx="4214469" cy="17680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文字探勘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Text mining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400" b="1" kern="1200" dirty="0"/>
        </a:p>
      </dsp:txBody>
      <dsp:txXfrm>
        <a:off x="86309" y="2031605"/>
        <a:ext cx="4041851" cy="1595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E2D78-BF31-4A77-A02F-6F1F60938672}">
      <dsp:nvSpPr>
        <dsp:cNvPr id="0" name=""/>
        <dsp:cNvSpPr/>
      </dsp:nvSpPr>
      <dsp:spPr>
        <a:xfrm>
          <a:off x="0" y="26792"/>
          <a:ext cx="10013429" cy="74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1.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減少噪聲</a:t>
          </a:r>
          <a:endParaRPr lang="zh-TW" altLang="en-US" sz="2400" b="1" kern="1200" dirty="0"/>
        </a:p>
      </dsp:txBody>
      <dsp:txXfrm>
        <a:off x="36553" y="63345"/>
        <a:ext cx="9940323" cy="675694"/>
      </dsp:txXfrm>
    </dsp:sp>
    <dsp:sp modelId="{D26B9094-C9D6-45E1-BE5A-7788164EAAFE}">
      <dsp:nvSpPr>
        <dsp:cNvPr id="0" name=""/>
        <dsp:cNvSpPr/>
      </dsp:nvSpPr>
      <dsp:spPr>
        <a:xfrm>
          <a:off x="0" y="775592"/>
          <a:ext cx="10013429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926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使得文本分析更加集中在有意義的詞語上</a:t>
          </a:r>
        </a:p>
      </dsp:txBody>
      <dsp:txXfrm>
        <a:off x="0" y="775592"/>
        <a:ext cx="10013429" cy="662400"/>
      </dsp:txXfrm>
    </dsp:sp>
    <dsp:sp modelId="{ADDE8FEA-FFDE-4477-AA2A-D9510745124C}">
      <dsp:nvSpPr>
        <dsp:cNvPr id="0" name=""/>
        <dsp:cNvSpPr/>
      </dsp:nvSpPr>
      <dsp:spPr>
        <a:xfrm>
          <a:off x="0" y="1437992"/>
          <a:ext cx="10013429" cy="7488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2.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提升效率</a:t>
          </a:r>
          <a:endParaRPr lang="zh-TW" altLang="en-US" sz="2400" b="1" kern="1200" dirty="0"/>
        </a:p>
      </dsp:txBody>
      <dsp:txXfrm>
        <a:off x="36553" y="1474545"/>
        <a:ext cx="9940323" cy="675694"/>
      </dsp:txXfrm>
    </dsp:sp>
    <dsp:sp modelId="{16718F5A-B2F4-40AA-A9F8-F754212330EA}">
      <dsp:nvSpPr>
        <dsp:cNvPr id="0" name=""/>
        <dsp:cNvSpPr/>
      </dsp:nvSpPr>
      <dsp:spPr>
        <a:xfrm>
          <a:off x="0" y="2186792"/>
          <a:ext cx="10013429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926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可以減少需要處理的文本量，提升文本處理的效率</a:t>
          </a:r>
          <a:endParaRPr lang="zh-TW" altLang="en-US" sz="2200" kern="1200" dirty="0"/>
        </a:p>
      </dsp:txBody>
      <dsp:txXfrm>
        <a:off x="0" y="2186792"/>
        <a:ext cx="10013429" cy="662400"/>
      </dsp:txXfrm>
    </dsp:sp>
    <dsp:sp modelId="{91D1B163-5393-44AD-833A-205A6F480A31}">
      <dsp:nvSpPr>
        <dsp:cNvPr id="0" name=""/>
        <dsp:cNvSpPr/>
      </dsp:nvSpPr>
      <dsp:spPr>
        <a:xfrm>
          <a:off x="0" y="2849193"/>
          <a:ext cx="10013429" cy="7488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3.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簡化模型</a:t>
          </a:r>
          <a:endParaRPr lang="zh-TW" altLang="en-US" sz="2400" b="1" kern="1200" dirty="0"/>
        </a:p>
      </dsp:txBody>
      <dsp:txXfrm>
        <a:off x="36553" y="2885746"/>
        <a:ext cx="9940323" cy="675694"/>
      </dsp:txXfrm>
    </dsp:sp>
    <dsp:sp modelId="{49244E18-7A38-4FD4-BB1E-491A299C07DC}">
      <dsp:nvSpPr>
        <dsp:cNvPr id="0" name=""/>
        <dsp:cNvSpPr/>
      </dsp:nvSpPr>
      <dsp:spPr>
        <a:xfrm>
          <a:off x="0" y="3597993"/>
          <a:ext cx="10013429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926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使得模型更加簡潔並且結果也更易於解釋</a:t>
          </a:r>
        </a:p>
      </dsp:txBody>
      <dsp:txXfrm>
        <a:off x="0" y="3597993"/>
        <a:ext cx="10013429" cy="662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EDF2795-D16A-2959-E483-016BD2284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1A840C5-0FD5-5B97-2731-EBFD450A4D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A2C2B-1AEE-E647-B9F5-6A1FB40360DA}" type="datetimeFigureOut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29058E1-42E5-211B-062B-CB052C5919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72A9FB-D1AE-AE77-A452-867A3FF76C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B67C2-2D64-ED4E-BC65-38DCD512860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589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B7E84-B4A4-A445-823A-85562121C433}" type="datetimeFigureOut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9290D-9AA0-0D40-A150-0EA2A29B4D9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700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接下來主題七，眾裡尋他千百度：文字探勘，第六組來做說明，小組成員：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云姵、曼澐 、維婕</a:t>
            </a:r>
            <a:r>
              <a:rPr lang="zh-TW" altLang="en-US" dirty="0"/>
              <a:t>、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尚宏、玉涵</a:t>
            </a:r>
            <a:endParaRPr lang="en-US" altLang="zh-TW" dirty="0"/>
          </a:p>
          <a:p>
            <a:r>
              <a:rPr lang="zh-TW" altLang="en-US" dirty="0"/>
              <a:t>本章節聚焦三大重點：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資料前處理，教大家如何進行資料清理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TF-IDF</a:t>
            </a:r>
            <a:r>
              <a:rPr lang="zh-TW" altLang="en-US" dirty="0"/>
              <a:t>，認識</a:t>
            </a:r>
            <a:r>
              <a:rPr lang="en-US" altLang="zh-TW" dirty="0"/>
              <a:t> TF (</a:t>
            </a:r>
            <a:r>
              <a:rPr lang="zh-TW" altLang="en-US" dirty="0"/>
              <a:t>詞頻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IDF (</a:t>
            </a:r>
            <a:r>
              <a:rPr lang="zh-TW" altLang="en-US" dirty="0"/>
              <a:t>逆向檔案頻率</a:t>
            </a:r>
            <a:r>
              <a:rPr lang="en-US" altLang="zh-TW" dirty="0"/>
              <a:t>)</a:t>
            </a:r>
            <a:r>
              <a:rPr lang="zh-TW" altLang="en-US" dirty="0"/>
              <a:t> 原理介紹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資料視覺化，產生文字雲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A3283-901A-724C-8E16-3049BD89E564}" type="slidenum">
              <a:rPr kumimoji="1" lang="zh-TW" altLang="en-US" smtClean="0"/>
              <a:t>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4201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59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中研院 </a:t>
            </a:r>
            <a:r>
              <a:rPr lang="en-US" altLang="zh-TW" dirty="0">
                <a:sym typeface="Wingdings" pitchFamily="2" charset="2"/>
              </a:rPr>
              <a:t> CKIP</a:t>
            </a:r>
          </a:p>
          <a:p>
            <a:r>
              <a:rPr lang="zh-TW" altLang="en-US" dirty="0">
                <a:sym typeface="Wingdings" pitchFamily="2" charset="2"/>
              </a:rPr>
              <a:t>開放資源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lang="en-US" altLang="zh-TW" dirty="0" err="1">
                <a:sym typeface="Wingdings" pitchFamily="2" charset="2"/>
              </a:rPr>
              <a:t>Jieba</a:t>
            </a:r>
            <a:endParaRPr lang="en-US" altLang="zh-TW" dirty="0">
              <a:sym typeface="Wingdings" pitchFamily="2" charset="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A3283-901A-724C-8E16-3049BD89E564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97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接下來我們來看一段實際例子，我們將一段話，切割成最小單位，也就是詞語</a:t>
            </a:r>
            <a:endParaRPr kumimoji="1" lang="en-US" altLang="zh-TW" dirty="0"/>
          </a:p>
          <a:p>
            <a:r>
              <a:rPr kumimoji="1" lang="zh-TW" altLang="en-US" dirty="0"/>
              <a:t>以第一段話為例，</a:t>
            </a:r>
            <a:r>
              <a:rPr lang="zh-TW" altLang="en-US" sz="1200" b="0" dirty="0">
                <a:solidFill>
                  <a:srgbClr val="A3151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在今天凌晨高雄市鬧區下起大雨 </a:t>
            </a:r>
            <a:r>
              <a:rPr lang="en-US" altLang="zh-TW" sz="1200" b="0" dirty="0">
                <a:solidFill>
                  <a:srgbClr val="A3151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sym typeface="Wingdings" pitchFamily="2" charset="2"/>
              </a:rPr>
              <a:t>  </a:t>
            </a:r>
            <a:r>
              <a:rPr lang="zh-TW" altLang="en-US" sz="12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在、今天、凌晨、高雄市、鬧區、下起、大雨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801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接下來停用詞交由同伴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維婕來做說明，謝謝！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1627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A3283-901A-724C-8E16-3049BD89E564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0895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A3283-901A-724C-8E16-3049BD89E564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976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pandas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程式語言的用於資料操縱和分析的軟體庫。特別是，它提供操縱數值表格和時間序列的資料結構和運算操作。</a:t>
            </a:r>
            <a:endParaRPr lang="en-US" altLang="zh-TW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" altLang="zh-TW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Jieba</a:t>
            </a:r>
            <a:r>
              <a:rPr lang="en" altLang="zh-TW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斷詞主要是结合：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規則斷詞：主要是透過詞典，在對句子進行斷詞的時候，將句子的每個字與詞典中的詞進行匹配，找到則斷詞，否則無法斷詞。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統計斷詞：主要是看如果相連的字在不同的文本中出現的次數越多，就推斷這相連的字很可能就是一個詞。因此就可以利用字與字相鄰出现的頻率來做統計。當高於某一個臨界值時，便可認為此字組是一個詞語。</a:t>
            </a:r>
          </a:p>
          <a:p>
            <a:endParaRPr lang="en" altLang="zh-TW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Scikit-learn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是用於</a:t>
            </a:r>
            <a:r>
              <a:rPr lang="en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程式語言的自由軟體機器學習庫。它的特徵是具有各種分類、回歸和聚類算法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188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此資料集蒐集了台灣逾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2000 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個新聞媒體網站及主流論壇網站於指定時間區間範圍（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202005 - 202012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）的公開資料。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4741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A3283-901A-724C-8E16-3049BD89E564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07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A3283-901A-724C-8E16-3049BD89E564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8093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整體流程分為</a:t>
            </a:r>
            <a:r>
              <a:rPr kumimoji="1" lang="en-US" altLang="zh-TW" dirty="0"/>
              <a:t> 4 </a:t>
            </a:r>
            <a:r>
              <a:rPr kumimoji="1" lang="zh-TW" altLang="en-US" dirty="0"/>
              <a:t>大部分，共</a:t>
            </a:r>
            <a:r>
              <a:rPr kumimoji="1" lang="en-US" altLang="zh-TW" dirty="0"/>
              <a:t>40</a:t>
            </a:r>
            <a:r>
              <a:rPr kumimoji="1" lang="zh-TW" altLang="en-US" dirty="0"/>
              <a:t>分鐘，過程中有問題可以隨時請教我們的助教群！</a:t>
            </a:r>
            <a:endParaRPr kumimoji="1" lang="en-US" altLang="zh-TW" dirty="0"/>
          </a:p>
          <a:p>
            <a:pPr marL="228600" indent="-228600">
              <a:buAutoNum type="arabicPeriod"/>
            </a:pPr>
            <a:r>
              <a:rPr kumimoji="1" lang="zh-TW" altLang="en-US" dirty="0"/>
              <a:t>文字探勘：簡介、應用、流程做介紹</a:t>
            </a:r>
            <a:endParaRPr kumimoji="1" lang="en-US" altLang="zh-TW" dirty="0"/>
          </a:p>
          <a:p>
            <a:pPr marL="228600" indent="-228600">
              <a:buAutoNum type="arabicPeriod"/>
            </a:pPr>
            <a:r>
              <a:rPr kumimoji="1" lang="zh-TW" altLang="en-US" dirty="0"/>
              <a:t>資料前處理：斷詞、斷句、停用詞</a:t>
            </a:r>
            <a:endParaRPr kumimoji="1" lang="en-US" altLang="zh-TW" dirty="0"/>
          </a:p>
          <a:p>
            <a:pPr marL="228600" indent="-228600">
              <a:buAutoNum type="arabicPeriod"/>
            </a:pPr>
            <a:r>
              <a:rPr kumimoji="1" lang="en-US" altLang="zh-TW" dirty="0"/>
              <a:t>TF-IDF</a:t>
            </a:r>
            <a:r>
              <a:rPr kumimoji="1" lang="zh-TW" altLang="en-US" dirty="0"/>
              <a:t>：</a:t>
            </a:r>
            <a:r>
              <a:rPr lang="zh-TW" altLang="en-US" dirty="0"/>
              <a:t>詞頻、逆向檔案頻率 原理介紹</a:t>
            </a:r>
            <a:endParaRPr kumimoji="1"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TW" altLang="en-US" dirty="0"/>
              <a:t>實作練習：兩個小練習，由淺入深帶大家實作文字探勘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403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b="0" i="0" dirty="0" err="1">
                <a:solidFill>
                  <a:srgbClr val="FFFFFF"/>
                </a:solidFill>
                <a:effectLst/>
                <a:latin typeface="Söhne Mono"/>
              </a:rPr>
              <a:t>jieba.analyse.get_stop_words</a:t>
            </a:r>
            <a:r>
              <a:rPr lang="en" altLang="zh-TW" b="0" i="0">
                <a:solidFill>
                  <a:srgbClr val="FFFFFF"/>
                </a:solidFill>
                <a:effectLst/>
                <a:latin typeface="Söhne Mono"/>
              </a:rPr>
              <a:t>()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4004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圖片來源：</a:t>
            </a:r>
            <a:r>
              <a:rPr lang="en" altLang="zh-TW" dirty="0"/>
              <a:t>https://</a:t>
            </a:r>
            <a:r>
              <a:rPr lang="en" altLang="zh-TW" dirty="0" err="1"/>
              <a:t>www.sohu.com</a:t>
            </a:r>
            <a:r>
              <a:rPr lang="en" altLang="zh-TW" dirty="0"/>
              <a:t>/a/368855009_129546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A3283-901A-724C-8E16-3049BD89E564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0887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A3283-901A-724C-8E16-3049BD89E564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4390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需留意路徑會不會更換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9539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再談文字探勘之前，我們要先對，資料與資訊的差別，以及資料不同型態，有一個初步的概念，以利後續的課程。</a:t>
            </a:r>
            <a:endParaRPr kumimoji="1" lang="en-US" altLang="zh-TW" dirty="0"/>
          </a:p>
          <a:p>
            <a:r>
              <a:rPr kumimoji="1" lang="zh-TW" altLang="en-US" dirty="0"/>
              <a:t>資料與資訊最大的差別在於，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資料是搜集</a:t>
            </a:r>
            <a:r>
              <a:rPr lang="zh-TW" altLang="en-US" sz="12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蒐集而來且</a:t>
            </a:r>
            <a:r>
              <a:rPr lang="en-US" altLang="zh-TW" sz="12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200" b="1" i="0" dirty="0">
                <a:solidFill>
                  <a:srgbClr val="DB9C73"/>
                </a:solidFill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未經過整理，實際的案例有：一段文字、圖片、影片</a:t>
            </a:r>
            <a:r>
              <a:rPr lang="en-US" altLang="zh-TW" sz="1200" b="1" i="0" dirty="0">
                <a:solidFill>
                  <a:srgbClr val="DB9C73"/>
                </a:solidFill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資訊是</a:t>
            </a:r>
            <a:r>
              <a:rPr lang="zh-TW" altLang="en-US" sz="12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將蒐集的資料</a:t>
            </a:r>
            <a:r>
              <a:rPr lang="en-US" altLang="zh-TW" sz="12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200" b="1" i="0" dirty="0">
                <a:solidFill>
                  <a:srgbClr val="DB9C73"/>
                </a:solidFill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經過整理</a:t>
            </a:r>
            <a:r>
              <a:rPr lang="zh-TW" altLang="en-US" dirty="0"/>
              <a:t>，</a:t>
            </a:r>
            <a:r>
              <a:rPr lang="zh-TW" altLang="en-US" sz="12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較好閱讀並且有意義的資訊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669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了解資料與資訊後，我們來看看不同的資料型態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（講優缺點之前）實例：</a:t>
            </a:r>
            <a:r>
              <a:rPr kumimoji="1" lang="en-US" altLang="zh-TW" dirty="0"/>
              <a:t>SQL </a:t>
            </a:r>
            <a:r>
              <a:rPr kumimoji="1" lang="zh-TW" altLang="en-US" dirty="0"/>
              <a:t>資料庫、</a:t>
            </a:r>
            <a:r>
              <a:rPr kumimoji="1" lang="en-US" altLang="zh-TW" dirty="0"/>
              <a:t>Excel </a:t>
            </a:r>
            <a:r>
              <a:rPr kumimoji="1" lang="zh-TW" altLang="en-US" dirty="0"/>
              <a:t>表格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參考</a:t>
            </a:r>
            <a:r>
              <a:rPr lang="zh-TW" altLang="en-US" b="0" i="0" dirty="0">
                <a:solidFill>
                  <a:srgbClr val="6F6F6E"/>
                </a:solidFill>
                <a:effectLst/>
                <a:latin typeface="Noto Sans TC"/>
              </a:rPr>
              <a:t>來源</a:t>
            </a:r>
            <a:r>
              <a:rPr kumimoji="1" lang="zh-TW" altLang="en-US" dirty="0"/>
              <a:t>：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www.isac.org.tw</a:t>
            </a:r>
            <a:r>
              <a:rPr kumimoji="1" lang="en" altLang="zh-TW" dirty="0"/>
              <a:t>/spaw2/uploads/images/1%20-2015.pdf</a:t>
            </a:r>
            <a:r>
              <a:rPr kumimoji="1" lang="zh-TW" altLang="en-US" dirty="0"/>
              <a:t> （</a:t>
            </a:r>
            <a:r>
              <a:rPr lang="zh-TW" altLang="en-US" dirty="0"/>
              <a:t>北京大學大數據技術研究院</a:t>
            </a:r>
            <a:r>
              <a:rPr kumimoji="1" lang="zh-TW" altLang="en-US" dirty="0"/>
              <a:t>）</a:t>
            </a:r>
            <a:endParaRPr lang="en-US" altLang="zh-TW" b="0" i="0" dirty="0">
              <a:solidFill>
                <a:srgbClr val="6F6F6E"/>
              </a:solidFill>
              <a:effectLst/>
              <a:latin typeface="Noto Sans T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6F6F6E"/>
                </a:solidFill>
                <a:effectLst/>
                <a:latin typeface="Noto Sans TC"/>
              </a:rPr>
              <a:t>參考來源：</a:t>
            </a:r>
            <a:r>
              <a:rPr lang="en" altLang="zh-TW" b="0" i="0" dirty="0">
                <a:solidFill>
                  <a:srgbClr val="6F6F6E"/>
                </a:solidFill>
                <a:effectLst/>
                <a:latin typeface="Noto Sans TC"/>
              </a:rPr>
              <a:t>https://</a:t>
            </a:r>
            <a:r>
              <a:rPr lang="en" altLang="zh-TW" b="0" i="0" dirty="0" err="1">
                <a:solidFill>
                  <a:srgbClr val="6F6F6E"/>
                </a:solidFill>
                <a:effectLst/>
                <a:latin typeface="Noto Sans TC"/>
              </a:rPr>
              <a:t>rookiesavior.net</a:t>
            </a:r>
            <a:r>
              <a:rPr lang="en" altLang="zh-TW" b="0" i="0" dirty="0">
                <a:solidFill>
                  <a:srgbClr val="6F6F6E"/>
                </a:solidFill>
                <a:effectLst/>
                <a:latin typeface="Noto Sans TC"/>
              </a:rPr>
              <a:t>/2021/11/10/program-</a:t>
            </a:r>
            <a:r>
              <a:rPr lang="en" altLang="zh-TW" b="0" i="0" dirty="0" err="1">
                <a:solidFill>
                  <a:srgbClr val="6F6F6E"/>
                </a:solidFill>
                <a:effectLst/>
                <a:latin typeface="Noto Sans TC"/>
              </a:rPr>
              <a:t>yiru</a:t>
            </a:r>
            <a:r>
              <a:rPr lang="en" altLang="zh-TW" b="0" i="0" dirty="0">
                <a:solidFill>
                  <a:srgbClr val="6F6F6E"/>
                </a:solidFill>
                <a:effectLst/>
                <a:latin typeface="Noto Sans TC"/>
              </a:rPr>
              <a:t>-data-type-information-that-engineers-must-know/</a:t>
            </a:r>
            <a:endParaRPr lang="zh-TW" altLang="en-US" b="1" i="0" dirty="0">
              <a:effectLst/>
              <a:latin typeface="var( --e-global-typography-primary-font-family )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7219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非結構化 </a:t>
            </a:r>
            <a:r>
              <a:rPr kumimoji="1" lang="en-US" altLang="zh-TW" dirty="0">
                <a:sym typeface="Wingdings" pitchFamily="2" charset="2"/>
              </a:rPr>
              <a:t> </a:t>
            </a:r>
            <a:r>
              <a:rPr kumimoji="1" lang="zh-TW" altLang="en-US" dirty="0">
                <a:sym typeface="Wingdings" pitchFamily="2" charset="2"/>
              </a:rPr>
              <a:t>先有資料才有結構</a:t>
            </a:r>
            <a:endParaRPr kumimoji="1" lang="en-US" altLang="zh-TW" dirty="0"/>
          </a:p>
          <a:p>
            <a:r>
              <a:rPr kumimoji="1" lang="zh-TW" altLang="en-US" dirty="0"/>
              <a:t>（優缺點之前）實例：文本、影像、音訊檔案</a:t>
            </a:r>
            <a:r>
              <a:rPr kumimoji="1" lang="en-US" altLang="zh-TW" dirty="0"/>
              <a:t>..</a:t>
            </a:r>
            <a:endParaRPr kumimoji="1" lang="zh-TW" altLang="en-US" dirty="0"/>
          </a:p>
          <a:p>
            <a:r>
              <a:rPr kumimoji="1" lang="zh-TW" altLang="en-US" dirty="0"/>
              <a:t>優點：資訊豐富，包含了更多的文本、情感、上下文等資訊，能夠提供更詳細和全面的描述</a:t>
            </a:r>
            <a:r>
              <a:rPr lang="zh-TW" altLang="en-US" sz="1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，同時也因資料多樣性，可以更全面反映真實世界的情況，激發新的思考方式和洞察力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310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常見的實際案例，聊天記錄、一段文字、影片、你的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e-mail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、圖片、音訊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…</a:t>
            </a:r>
          </a:p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先有資料，觀察可以做哪些應用，才有後續的相關結構建置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83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effectLst/>
                <a:latin typeface="var( --e-global-typography-primary-font-family )"/>
              </a:rPr>
              <a:t>在認識完不同資料型態後，我們來看看什麼時資料探勘、文字探勘</a:t>
            </a:r>
            <a:endParaRPr lang="en-US" altLang="zh-TW" b="1" i="0" dirty="0">
              <a:effectLst/>
              <a:latin typeface="var( --e-global-typography-primary-font-family )"/>
            </a:endParaRPr>
          </a:p>
          <a:p>
            <a:r>
              <a:rPr lang="zh-TW" altLang="en-US" b="1" i="0" dirty="0">
                <a:effectLst/>
                <a:latin typeface="var( --e-global-typography-primary-font-family )"/>
              </a:rPr>
              <a:t>資料探勘：</a:t>
            </a:r>
            <a:r>
              <a:rPr lang="en-US" altLang="zh-TW" b="1" i="0" dirty="0">
                <a:effectLst/>
                <a:latin typeface="var( --e-global-typography-primary-font-family )"/>
              </a:rPr>
              <a:t>…</a:t>
            </a:r>
          </a:p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文字探勘：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... (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接續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它可以結合自然語言處理、機器學習、統計分析等技術，應用於多個領域</a:t>
            </a:r>
            <a:endParaRPr lang="zh-TW" altLang="en-US" b="1" i="0" dirty="0">
              <a:effectLst/>
              <a:latin typeface="var( --e-global-typography-primary-font-family )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8772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接下來我們來比較兩者的不同</a:t>
            </a:r>
            <a:endParaRPr kumimoji="1" lang="en-US" altLang="zh-TW" dirty="0"/>
          </a:p>
          <a:p>
            <a:r>
              <a:rPr kumimoji="1" lang="zh-TW" altLang="en-US" dirty="0"/>
              <a:t>資料探勘：採用結構化資料，可以用數字作精確分析，但要留意缺漏值、極端值的問題</a:t>
            </a:r>
            <a:endParaRPr kumimoji="1" lang="en-US" altLang="zh-TW" dirty="0"/>
          </a:p>
          <a:p>
            <a:r>
              <a:rPr kumimoji="1" lang="zh-TW" altLang="en-US" dirty="0"/>
              <a:t>文字探勘：採用非結構化的文字資料，這些資料可能會有意義模糊、文字與情緒牴觸的問題，同時我們需要</a:t>
            </a:r>
            <a:r>
              <a:rPr kumimoji="1" lang="zh-TW" altLang="en-US" dirty="0">
                <a:sym typeface="Wingdings" pitchFamily="2" charset="2"/>
              </a:rPr>
              <a:t>額外識別，文字</a:t>
            </a:r>
            <a:r>
              <a:rPr kumimoji="1" lang="zh-TW" altLang="en-US" dirty="0"/>
              <a:t>拼寫錯誤、簡寫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025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 社群媒體輿情分析：選情分析、品牌評價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…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 情感分析：分析文本中的情感極性，判斷情緒是正面、負面、中性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 文本分類：將文本資料分為不同的類別或主題，例：假新聞偵測、垃圾郵件過濾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…</a:t>
            </a:r>
            <a:endParaRPr lang="zh-TW" alt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主題建模：從文本集合中發現隱藏的主題結構，幫助理解文本的內容和組織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文本生成：基於給定的文本資料，生成相關的新文本，例如自動摘要、語言模型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…</a:t>
            </a:r>
            <a:endParaRPr lang="zh-TW" alt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資訊擷取：從大量文本中提取結構化的信息，例如從新聞文章中提取關鍵詞、日期、地點等重要信息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與知識圖譜的結合：將文字數據與結構化的知識圖譜相結合，構建更全面的知識庫和智能問答系統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290D-9AA0-0D40-A150-0EA2A29B4D9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879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F0A509-3CA1-8CF1-8249-FE1153CE4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93274D-2B82-1C7D-E380-43B40BF73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20E8AD-A5AB-6A95-269A-0D4D8D2B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C1AB-1CDE-C54F-AE55-B5BB9CBE9BF6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E1C898-D492-34D8-127C-B4D55CA7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7BC0-C882-2472-F964-9244FAD9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748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6CF49-6C03-80FF-6C8A-C22D5C9D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A72712C-AD16-F82D-1DC9-F0E72A03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E96244-41A2-A60F-9CC6-9F625A5C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91C6-CBB3-E04F-AC4F-FACF77F6213C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CA3365-AD29-ED0B-33DA-8A5FAEDC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059365-EED5-294F-4A06-81956C63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982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CBAE9FA-E837-2C78-C03F-0A9D9484D1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239E795-BE2E-ED60-6D27-C79476F63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7AD371-38A9-89FE-0ACE-D9D89378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71D9-1188-EC4B-A161-00FDE9069C5A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281CB-0A9B-E8E4-030C-805BF99F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D88421-178E-A746-A455-655B2E03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0496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3169AB5E-386B-BF4A-938A-D49DCE6E7BB2}"/>
              </a:ext>
            </a:extLst>
          </p:cNvPr>
          <p:cNvGrpSpPr/>
          <p:nvPr userDrawn="1"/>
        </p:nvGrpSpPr>
        <p:grpSpPr>
          <a:xfrm>
            <a:off x="-292445" y="798752"/>
            <a:ext cx="12776890" cy="8266521"/>
            <a:chOff x="-292445" y="854032"/>
            <a:chExt cx="12776890" cy="8266521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934BFE8-FEFD-CE4E-ABDF-2BABBA9C4F7F}"/>
                </a:ext>
              </a:extLst>
            </p:cNvPr>
            <p:cNvGrpSpPr/>
            <p:nvPr/>
          </p:nvGrpSpPr>
          <p:grpSpPr>
            <a:xfrm>
              <a:off x="-292445" y="854032"/>
              <a:ext cx="12776890" cy="8266521"/>
              <a:chOff x="-292445" y="854032"/>
              <a:chExt cx="12776890" cy="8266521"/>
            </a:xfrm>
          </p:grpSpPr>
          <p:sp>
            <p:nvSpPr>
              <p:cNvPr id="11" name="圓角化同側角落矩形 10">
                <a:extLst>
                  <a:ext uri="{FF2B5EF4-FFF2-40B4-BE49-F238E27FC236}">
                    <a16:creationId xmlns:a16="http://schemas.microsoft.com/office/drawing/2014/main" id="{D50B1B93-5160-8848-AF09-D440CE3F35E1}"/>
                  </a:ext>
                </a:extLst>
              </p:cNvPr>
              <p:cNvSpPr/>
              <p:nvPr/>
            </p:nvSpPr>
            <p:spPr>
              <a:xfrm rot="16200000">
                <a:off x="1962739" y="-1401152"/>
                <a:ext cx="8266521" cy="12776890"/>
              </a:xfrm>
              <a:prstGeom prst="round2SameRect">
                <a:avLst>
                  <a:gd name="adj1" fmla="val 44458"/>
                  <a:gd name="adj2" fmla="val 0"/>
                </a:avLst>
              </a:prstGeom>
              <a:solidFill>
                <a:srgbClr val="F3E6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0217C00-DB09-1244-9B7C-F7E73D473271}"/>
                  </a:ext>
                </a:extLst>
              </p:cNvPr>
              <p:cNvSpPr/>
              <p:nvPr/>
            </p:nvSpPr>
            <p:spPr>
              <a:xfrm>
                <a:off x="4970585" y="4736122"/>
                <a:ext cx="7513860" cy="2215662"/>
              </a:xfrm>
              <a:prstGeom prst="rect">
                <a:avLst/>
              </a:prstGeom>
              <a:solidFill>
                <a:srgbClr val="F9F4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3" name="圓角化同側角落矩形 12">
                <a:extLst>
                  <a:ext uri="{FF2B5EF4-FFF2-40B4-BE49-F238E27FC236}">
                    <a16:creationId xmlns:a16="http://schemas.microsoft.com/office/drawing/2014/main" id="{7D52A340-B01A-334D-A756-6C5251D25ADC}"/>
                  </a:ext>
                </a:extLst>
              </p:cNvPr>
              <p:cNvSpPr/>
              <p:nvPr/>
            </p:nvSpPr>
            <p:spPr>
              <a:xfrm rot="5400000">
                <a:off x="4548788" y="-878365"/>
                <a:ext cx="5860438" cy="10010876"/>
              </a:xfrm>
              <a:prstGeom prst="round2SameRect">
                <a:avLst>
                  <a:gd name="adj1" fmla="val 29962"/>
                  <a:gd name="adj2" fmla="val 0"/>
                </a:avLst>
              </a:prstGeom>
              <a:solidFill>
                <a:srgbClr val="F3E6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pic>
          <p:nvPicPr>
            <p:cNvPr id="9" name="圖片 8" descr="一張含有 文字 的圖片&#10;&#10;自動產生的描述">
              <a:extLst>
                <a:ext uri="{FF2B5EF4-FFF2-40B4-BE49-F238E27FC236}">
                  <a16:creationId xmlns:a16="http://schemas.microsoft.com/office/drawing/2014/main" id="{EC789E8E-4A50-2945-9EC8-DBFAA9502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2E5DD"/>
                </a:clrFrom>
                <a:clrTo>
                  <a:srgbClr val="F2E5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18612" y="3973188"/>
              <a:ext cx="4119112" cy="3140991"/>
            </a:xfrm>
            <a:prstGeom prst="rect">
              <a:avLst/>
            </a:prstGeom>
          </p:spPr>
        </p:pic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6A3BB598-3563-3449-B5EC-AAD3855C3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911" y="4308714"/>
            <a:ext cx="9782175" cy="2482611"/>
          </a:xfrm>
        </p:spPr>
        <p:txBody>
          <a:bodyPr>
            <a:normAutofit/>
          </a:bodyPr>
          <a:lstStyle>
            <a:lvl1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85966FA-53CD-4319-9EBC-8AE16B27F3A8}"/>
              </a:ext>
            </a:extLst>
          </p:cNvPr>
          <p:cNvGrpSpPr/>
          <p:nvPr userDrawn="1"/>
        </p:nvGrpSpPr>
        <p:grpSpPr>
          <a:xfrm>
            <a:off x="9568548" y="145653"/>
            <a:ext cx="2478208" cy="905211"/>
            <a:chOff x="7282548" y="240236"/>
            <a:chExt cx="2478208" cy="905211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8F67270-F4BD-4AD8-9855-85CBDBD54BAB}"/>
                </a:ext>
              </a:extLst>
            </p:cNvPr>
            <p:cNvGrpSpPr/>
            <p:nvPr userDrawn="1"/>
          </p:nvGrpSpPr>
          <p:grpSpPr>
            <a:xfrm>
              <a:off x="7282548" y="240236"/>
              <a:ext cx="2409826" cy="860559"/>
              <a:chOff x="10667999" y="1641809"/>
              <a:chExt cx="2409826" cy="860559"/>
            </a:xfrm>
            <a:solidFill>
              <a:srgbClr val="E9B77A"/>
            </a:solidFill>
          </p:grpSpPr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957ACB6B-AB8C-4481-BE87-36281A98C723}"/>
                  </a:ext>
                </a:extLst>
              </p:cNvPr>
              <p:cNvSpPr/>
              <p:nvPr userDrawn="1"/>
            </p:nvSpPr>
            <p:spPr>
              <a:xfrm>
                <a:off x="10668998" y="1641809"/>
                <a:ext cx="2408827" cy="675132"/>
              </a:xfrm>
              <a:prstGeom prst="roundRect">
                <a:avLst>
                  <a:gd name="adj" fmla="val 67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2" name="等腰三角形 21">
                <a:extLst>
                  <a:ext uri="{FF2B5EF4-FFF2-40B4-BE49-F238E27FC236}">
                    <a16:creationId xmlns:a16="http://schemas.microsoft.com/office/drawing/2014/main" id="{5872B479-3FC6-4C59-82D9-6AC5C8761327}"/>
                  </a:ext>
                </a:extLst>
              </p:cNvPr>
              <p:cNvSpPr/>
              <p:nvPr userDrawn="1"/>
            </p:nvSpPr>
            <p:spPr>
              <a:xfrm rot="5400000">
                <a:off x="10461155" y="2099612"/>
                <a:ext cx="609600" cy="1959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" name="語音泡泡: 矩形 23">
              <a:extLst>
                <a:ext uri="{FF2B5EF4-FFF2-40B4-BE49-F238E27FC236}">
                  <a16:creationId xmlns:a16="http://schemas.microsoft.com/office/drawing/2014/main" id="{8782C280-4B21-4A05-9D67-C324712EC80F}"/>
                </a:ext>
              </a:extLst>
            </p:cNvPr>
            <p:cNvSpPr/>
            <p:nvPr userDrawn="1"/>
          </p:nvSpPr>
          <p:spPr>
            <a:xfrm>
              <a:off x="7351929" y="317447"/>
              <a:ext cx="2408827" cy="828000"/>
            </a:xfrm>
            <a:custGeom>
              <a:avLst/>
              <a:gdLst>
                <a:gd name="connsiteX0" fmla="*/ 0 w 1571625"/>
                <a:gd name="connsiteY0" fmla="*/ 0 h 1123950"/>
                <a:gd name="connsiteX1" fmla="*/ 261938 w 1571625"/>
                <a:gd name="connsiteY1" fmla="*/ 0 h 1123950"/>
                <a:gd name="connsiteX2" fmla="*/ 261938 w 1571625"/>
                <a:gd name="connsiteY2" fmla="*/ 0 h 1123950"/>
                <a:gd name="connsiteX3" fmla="*/ 654844 w 1571625"/>
                <a:gd name="connsiteY3" fmla="*/ 0 h 1123950"/>
                <a:gd name="connsiteX4" fmla="*/ 1571625 w 1571625"/>
                <a:gd name="connsiteY4" fmla="*/ 0 h 1123950"/>
                <a:gd name="connsiteX5" fmla="*/ 1571625 w 1571625"/>
                <a:gd name="connsiteY5" fmla="*/ 655638 h 1123950"/>
                <a:gd name="connsiteX6" fmla="*/ 1571625 w 1571625"/>
                <a:gd name="connsiteY6" fmla="*/ 655638 h 1123950"/>
                <a:gd name="connsiteX7" fmla="*/ 1571625 w 1571625"/>
                <a:gd name="connsiteY7" fmla="*/ 936625 h 1123950"/>
                <a:gd name="connsiteX8" fmla="*/ 1571625 w 1571625"/>
                <a:gd name="connsiteY8" fmla="*/ 1123950 h 1123950"/>
                <a:gd name="connsiteX9" fmla="*/ 654844 w 1571625"/>
                <a:gd name="connsiteY9" fmla="*/ 1123950 h 1123950"/>
                <a:gd name="connsiteX10" fmla="*/ 458396 w 1571625"/>
                <a:gd name="connsiteY10" fmla="*/ 1264444 h 1123950"/>
                <a:gd name="connsiteX11" fmla="*/ 261938 w 1571625"/>
                <a:gd name="connsiteY11" fmla="*/ 1123950 h 1123950"/>
                <a:gd name="connsiteX12" fmla="*/ 0 w 1571625"/>
                <a:gd name="connsiteY12" fmla="*/ 1123950 h 1123950"/>
                <a:gd name="connsiteX13" fmla="*/ 0 w 1571625"/>
                <a:gd name="connsiteY13" fmla="*/ 936625 h 1123950"/>
                <a:gd name="connsiteX14" fmla="*/ 0 w 1571625"/>
                <a:gd name="connsiteY14" fmla="*/ 655638 h 1123950"/>
                <a:gd name="connsiteX15" fmla="*/ 0 w 1571625"/>
                <a:gd name="connsiteY15" fmla="*/ 655638 h 1123950"/>
                <a:gd name="connsiteX16" fmla="*/ 0 w 1571625"/>
                <a:gd name="connsiteY16" fmla="*/ 0 h 1123950"/>
                <a:gd name="connsiteX0" fmla="*/ 0 w 1571625"/>
                <a:gd name="connsiteY0" fmla="*/ 0 h 1264444"/>
                <a:gd name="connsiteX1" fmla="*/ 261938 w 1571625"/>
                <a:gd name="connsiteY1" fmla="*/ 0 h 1264444"/>
                <a:gd name="connsiteX2" fmla="*/ 261938 w 1571625"/>
                <a:gd name="connsiteY2" fmla="*/ 0 h 1264444"/>
                <a:gd name="connsiteX3" fmla="*/ 654844 w 1571625"/>
                <a:gd name="connsiteY3" fmla="*/ 0 h 1264444"/>
                <a:gd name="connsiteX4" fmla="*/ 1571625 w 1571625"/>
                <a:gd name="connsiteY4" fmla="*/ 0 h 1264444"/>
                <a:gd name="connsiteX5" fmla="*/ 1571625 w 1571625"/>
                <a:gd name="connsiteY5" fmla="*/ 655638 h 1264444"/>
                <a:gd name="connsiteX6" fmla="*/ 1571625 w 1571625"/>
                <a:gd name="connsiteY6" fmla="*/ 655638 h 1264444"/>
                <a:gd name="connsiteX7" fmla="*/ 1571625 w 1571625"/>
                <a:gd name="connsiteY7" fmla="*/ 936625 h 1264444"/>
                <a:gd name="connsiteX8" fmla="*/ 1571625 w 1571625"/>
                <a:gd name="connsiteY8" fmla="*/ 1123950 h 1264444"/>
                <a:gd name="connsiteX9" fmla="*/ 654844 w 1571625"/>
                <a:gd name="connsiteY9" fmla="*/ 1123950 h 1264444"/>
                <a:gd name="connsiteX10" fmla="*/ 458396 w 1571625"/>
                <a:gd name="connsiteY10" fmla="*/ 1264444 h 1264444"/>
                <a:gd name="connsiteX11" fmla="*/ 0 w 1571625"/>
                <a:gd name="connsiteY11" fmla="*/ 1123950 h 1264444"/>
                <a:gd name="connsiteX12" fmla="*/ 0 w 1571625"/>
                <a:gd name="connsiteY12" fmla="*/ 1123950 h 1264444"/>
                <a:gd name="connsiteX13" fmla="*/ 0 w 1571625"/>
                <a:gd name="connsiteY13" fmla="*/ 936625 h 1264444"/>
                <a:gd name="connsiteX14" fmla="*/ 0 w 1571625"/>
                <a:gd name="connsiteY14" fmla="*/ 655638 h 1264444"/>
                <a:gd name="connsiteX15" fmla="*/ 0 w 1571625"/>
                <a:gd name="connsiteY15" fmla="*/ 655638 h 1264444"/>
                <a:gd name="connsiteX16" fmla="*/ 0 w 1571625"/>
                <a:gd name="connsiteY16" fmla="*/ 0 h 1264444"/>
                <a:gd name="connsiteX0" fmla="*/ 0 w 1571625"/>
                <a:gd name="connsiteY0" fmla="*/ 0 h 1264444"/>
                <a:gd name="connsiteX1" fmla="*/ 261938 w 1571625"/>
                <a:gd name="connsiteY1" fmla="*/ 0 h 1264444"/>
                <a:gd name="connsiteX2" fmla="*/ 261938 w 1571625"/>
                <a:gd name="connsiteY2" fmla="*/ 0 h 1264444"/>
                <a:gd name="connsiteX3" fmla="*/ 654844 w 1571625"/>
                <a:gd name="connsiteY3" fmla="*/ 0 h 1264444"/>
                <a:gd name="connsiteX4" fmla="*/ 1571625 w 1571625"/>
                <a:gd name="connsiteY4" fmla="*/ 0 h 1264444"/>
                <a:gd name="connsiteX5" fmla="*/ 1571625 w 1571625"/>
                <a:gd name="connsiteY5" fmla="*/ 655638 h 1264444"/>
                <a:gd name="connsiteX6" fmla="*/ 1571625 w 1571625"/>
                <a:gd name="connsiteY6" fmla="*/ 655638 h 1264444"/>
                <a:gd name="connsiteX7" fmla="*/ 1571625 w 1571625"/>
                <a:gd name="connsiteY7" fmla="*/ 936625 h 1264444"/>
                <a:gd name="connsiteX8" fmla="*/ 1571625 w 1571625"/>
                <a:gd name="connsiteY8" fmla="*/ 1123950 h 1264444"/>
                <a:gd name="connsiteX9" fmla="*/ 197644 w 1571625"/>
                <a:gd name="connsiteY9" fmla="*/ 1128713 h 1264444"/>
                <a:gd name="connsiteX10" fmla="*/ 458396 w 1571625"/>
                <a:gd name="connsiteY10" fmla="*/ 1264444 h 1264444"/>
                <a:gd name="connsiteX11" fmla="*/ 0 w 1571625"/>
                <a:gd name="connsiteY11" fmla="*/ 1123950 h 1264444"/>
                <a:gd name="connsiteX12" fmla="*/ 0 w 1571625"/>
                <a:gd name="connsiteY12" fmla="*/ 1123950 h 1264444"/>
                <a:gd name="connsiteX13" fmla="*/ 0 w 1571625"/>
                <a:gd name="connsiteY13" fmla="*/ 936625 h 1264444"/>
                <a:gd name="connsiteX14" fmla="*/ 0 w 1571625"/>
                <a:gd name="connsiteY14" fmla="*/ 655638 h 1264444"/>
                <a:gd name="connsiteX15" fmla="*/ 0 w 1571625"/>
                <a:gd name="connsiteY15" fmla="*/ 655638 h 1264444"/>
                <a:gd name="connsiteX16" fmla="*/ 0 w 1571625"/>
                <a:gd name="connsiteY16" fmla="*/ 0 h 1264444"/>
                <a:gd name="connsiteX0" fmla="*/ 0 w 1571625"/>
                <a:gd name="connsiteY0" fmla="*/ 0 h 1293019"/>
                <a:gd name="connsiteX1" fmla="*/ 261938 w 1571625"/>
                <a:gd name="connsiteY1" fmla="*/ 0 h 1293019"/>
                <a:gd name="connsiteX2" fmla="*/ 261938 w 1571625"/>
                <a:gd name="connsiteY2" fmla="*/ 0 h 1293019"/>
                <a:gd name="connsiteX3" fmla="*/ 654844 w 1571625"/>
                <a:gd name="connsiteY3" fmla="*/ 0 h 1293019"/>
                <a:gd name="connsiteX4" fmla="*/ 1571625 w 1571625"/>
                <a:gd name="connsiteY4" fmla="*/ 0 h 1293019"/>
                <a:gd name="connsiteX5" fmla="*/ 1571625 w 1571625"/>
                <a:gd name="connsiteY5" fmla="*/ 655638 h 1293019"/>
                <a:gd name="connsiteX6" fmla="*/ 1571625 w 1571625"/>
                <a:gd name="connsiteY6" fmla="*/ 655638 h 1293019"/>
                <a:gd name="connsiteX7" fmla="*/ 1571625 w 1571625"/>
                <a:gd name="connsiteY7" fmla="*/ 936625 h 1293019"/>
                <a:gd name="connsiteX8" fmla="*/ 1571625 w 1571625"/>
                <a:gd name="connsiteY8" fmla="*/ 1123950 h 1293019"/>
                <a:gd name="connsiteX9" fmla="*/ 197644 w 1571625"/>
                <a:gd name="connsiteY9" fmla="*/ 1128713 h 1293019"/>
                <a:gd name="connsiteX10" fmla="*/ 105971 w 1571625"/>
                <a:gd name="connsiteY10" fmla="*/ 1293019 h 1293019"/>
                <a:gd name="connsiteX11" fmla="*/ 0 w 1571625"/>
                <a:gd name="connsiteY11" fmla="*/ 1123950 h 1293019"/>
                <a:gd name="connsiteX12" fmla="*/ 0 w 1571625"/>
                <a:gd name="connsiteY12" fmla="*/ 1123950 h 1293019"/>
                <a:gd name="connsiteX13" fmla="*/ 0 w 1571625"/>
                <a:gd name="connsiteY13" fmla="*/ 936625 h 1293019"/>
                <a:gd name="connsiteX14" fmla="*/ 0 w 1571625"/>
                <a:gd name="connsiteY14" fmla="*/ 655638 h 1293019"/>
                <a:gd name="connsiteX15" fmla="*/ 0 w 1571625"/>
                <a:gd name="connsiteY15" fmla="*/ 655638 h 1293019"/>
                <a:gd name="connsiteX16" fmla="*/ 0 w 1571625"/>
                <a:gd name="connsiteY16" fmla="*/ 0 h 1293019"/>
                <a:gd name="connsiteX0" fmla="*/ 0 w 1571625"/>
                <a:gd name="connsiteY0" fmla="*/ 0 h 1293019"/>
                <a:gd name="connsiteX1" fmla="*/ 261938 w 1571625"/>
                <a:gd name="connsiteY1" fmla="*/ 0 h 1293019"/>
                <a:gd name="connsiteX2" fmla="*/ 261938 w 1571625"/>
                <a:gd name="connsiteY2" fmla="*/ 0 h 1293019"/>
                <a:gd name="connsiteX3" fmla="*/ 654844 w 1571625"/>
                <a:gd name="connsiteY3" fmla="*/ 0 h 1293019"/>
                <a:gd name="connsiteX4" fmla="*/ 1571625 w 1571625"/>
                <a:gd name="connsiteY4" fmla="*/ 0 h 1293019"/>
                <a:gd name="connsiteX5" fmla="*/ 1571625 w 1571625"/>
                <a:gd name="connsiteY5" fmla="*/ 655638 h 1293019"/>
                <a:gd name="connsiteX6" fmla="*/ 1571625 w 1571625"/>
                <a:gd name="connsiteY6" fmla="*/ 655638 h 1293019"/>
                <a:gd name="connsiteX7" fmla="*/ 1571625 w 1571625"/>
                <a:gd name="connsiteY7" fmla="*/ 936625 h 1293019"/>
                <a:gd name="connsiteX8" fmla="*/ 1571625 w 1571625"/>
                <a:gd name="connsiteY8" fmla="*/ 1123950 h 1293019"/>
                <a:gd name="connsiteX9" fmla="*/ 197644 w 1571625"/>
                <a:gd name="connsiteY9" fmla="*/ 1128713 h 1293019"/>
                <a:gd name="connsiteX10" fmla="*/ 105971 w 1571625"/>
                <a:gd name="connsiteY10" fmla="*/ 1293019 h 1293019"/>
                <a:gd name="connsiteX11" fmla="*/ 0 w 1571625"/>
                <a:gd name="connsiteY11" fmla="*/ 1123950 h 1293019"/>
                <a:gd name="connsiteX12" fmla="*/ 0 w 1571625"/>
                <a:gd name="connsiteY12" fmla="*/ 1123950 h 1293019"/>
                <a:gd name="connsiteX13" fmla="*/ 0 w 1571625"/>
                <a:gd name="connsiteY13" fmla="*/ 936625 h 1293019"/>
                <a:gd name="connsiteX14" fmla="*/ 0 w 1571625"/>
                <a:gd name="connsiteY14" fmla="*/ 655638 h 1293019"/>
                <a:gd name="connsiteX15" fmla="*/ 0 w 1571625"/>
                <a:gd name="connsiteY15" fmla="*/ 655638 h 1293019"/>
                <a:gd name="connsiteX16" fmla="*/ 0 w 1571625"/>
                <a:gd name="connsiteY16" fmla="*/ 0 h 1293019"/>
                <a:gd name="connsiteX0" fmla="*/ 0 w 1571625"/>
                <a:gd name="connsiteY0" fmla="*/ 0 h 1302544"/>
                <a:gd name="connsiteX1" fmla="*/ 261938 w 1571625"/>
                <a:gd name="connsiteY1" fmla="*/ 0 h 1302544"/>
                <a:gd name="connsiteX2" fmla="*/ 261938 w 1571625"/>
                <a:gd name="connsiteY2" fmla="*/ 0 h 1302544"/>
                <a:gd name="connsiteX3" fmla="*/ 654844 w 1571625"/>
                <a:gd name="connsiteY3" fmla="*/ 0 h 1302544"/>
                <a:gd name="connsiteX4" fmla="*/ 1571625 w 1571625"/>
                <a:gd name="connsiteY4" fmla="*/ 0 h 1302544"/>
                <a:gd name="connsiteX5" fmla="*/ 1571625 w 1571625"/>
                <a:gd name="connsiteY5" fmla="*/ 655638 h 1302544"/>
                <a:gd name="connsiteX6" fmla="*/ 1571625 w 1571625"/>
                <a:gd name="connsiteY6" fmla="*/ 655638 h 1302544"/>
                <a:gd name="connsiteX7" fmla="*/ 1571625 w 1571625"/>
                <a:gd name="connsiteY7" fmla="*/ 936625 h 1302544"/>
                <a:gd name="connsiteX8" fmla="*/ 1571625 w 1571625"/>
                <a:gd name="connsiteY8" fmla="*/ 1123950 h 1302544"/>
                <a:gd name="connsiteX9" fmla="*/ 197644 w 1571625"/>
                <a:gd name="connsiteY9" fmla="*/ 1128713 h 1302544"/>
                <a:gd name="connsiteX10" fmla="*/ 1196 w 1571625"/>
                <a:gd name="connsiteY10" fmla="*/ 1302544 h 1302544"/>
                <a:gd name="connsiteX11" fmla="*/ 0 w 1571625"/>
                <a:gd name="connsiteY11" fmla="*/ 1123950 h 1302544"/>
                <a:gd name="connsiteX12" fmla="*/ 0 w 1571625"/>
                <a:gd name="connsiteY12" fmla="*/ 1123950 h 1302544"/>
                <a:gd name="connsiteX13" fmla="*/ 0 w 1571625"/>
                <a:gd name="connsiteY13" fmla="*/ 936625 h 1302544"/>
                <a:gd name="connsiteX14" fmla="*/ 0 w 1571625"/>
                <a:gd name="connsiteY14" fmla="*/ 655638 h 1302544"/>
                <a:gd name="connsiteX15" fmla="*/ 0 w 1571625"/>
                <a:gd name="connsiteY15" fmla="*/ 655638 h 1302544"/>
                <a:gd name="connsiteX16" fmla="*/ 0 w 1571625"/>
                <a:gd name="connsiteY16" fmla="*/ 0 h 1302544"/>
                <a:gd name="connsiteX0" fmla="*/ 0 w 1571625"/>
                <a:gd name="connsiteY0" fmla="*/ 0 h 1302544"/>
                <a:gd name="connsiteX1" fmla="*/ 261938 w 1571625"/>
                <a:gd name="connsiteY1" fmla="*/ 0 h 1302544"/>
                <a:gd name="connsiteX2" fmla="*/ 261938 w 1571625"/>
                <a:gd name="connsiteY2" fmla="*/ 0 h 1302544"/>
                <a:gd name="connsiteX3" fmla="*/ 654844 w 1571625"/>
                <a:gd name="connsiteY3" fmla="*/ 0 h 1302544"/>
                <a:gd name="connsiteX4" fmla="*/ 1571625 w 1571625"/>
                <a:gd name="connsiteY4" fmla="*/ 0 h 1302544"/>
                <a:gd name="connsiteX5" fmla="*/ 1571625 w 1571625"/>
                <a:gd name="connsiteY5" fmla="*/ 655638 h 1302544"/>
                <a:gd name="connsiteX6" fmla="*/ 1571625 w 1571625"/>
                <a:gd name="connsiteY6" fmla="*/ 655638 h 1302544"/>
                <a:gd name="connsiteX7" fmla="*/ 1571625 w 1571625"/>
                <a:gd name="connsiteY7" fmla="*/ 936625 h 1302544"/>
                <a:gd name="connsiteX8" fmla="*/ 1571625 w 1571625"/>
                <a:gd name="connsiteY8" fmla="*/ 1123950 h 1302544"/>
                <a:gd name="connsiteX9" fmla="*/ 130969 w 1571625"/>
                <a:gd name="connsiteY9" fmla="*/ 1123951 h 1302544"/>
                <a:gd name="connsiteX10" fmla="*/ 1196 w 1571625"/>
                <a:gd name="connsiteY10" fmla="*/ 1302544 h 1302544"/>
                <a:gd name="connsiteX11" fmla="*/ 0 w 1571625"/>
                <a:gd name="connsiteY11" fmla="*/ 1123950 h 1302544"/>
                <a:gd name="connsiteX12" fmla="*/ 0 w 1571625"/>
                <a:gd name="connsiteY12" fmla="*/ 1123950 h 1302544"/>
                <a:gd name="connsiteX13" fmla="*/ 0 w 1571625"/>
                <a:gd name="connsiteY13" fmla="*/ 936625 h 1302544"/>
                <a:gd name="connsiteX14" fmla="*/ 0 w 1571625"/>
                <a:gd name="connsiteY14" fmla="*/ 655638 h 1302544"/>
                <a:gd name="connsiteX15" fmla="*/ 0 w 1571625"/>
                <a:gd name="connsiteY15" fmla="*/ 655638 h 1302544"/>
                <a:gd name="connsiteX16" fmla="*/ 0 w 1571625"/>
                <a:gd name="connsiteY16" fmla="*/ 0 h 1302544"/>
                <a:gd name="connsiteX0" fmla="*/ 0 w 1571625"/>
                <a:gd name="connsiteY0" fmla="*/ 0 h 1490245"/>
                <a:gd name="connsiteX1" fmla="*/ 261938 w 1571625"/>
                <a:gd name="connsiteY1" fmla="*/ 0 h 1490245"/>
                <a:gd name="connsiteX2" fmla="*/ 261938 w 1571625"/>
                <a:gd name="connsiteY2" fmla="*/ 0 h 1490245"/>
                <a:gd name="connsiteX3" fmla="*/ 654844 w 1571625"/>
                <a:gd name="connsiteY3" fmla="*/ 0 h 1490245"/>
                <a:gd name="connsiteX4" fmla="*/ 1571625 w 1571625"/>
                <a:gd name="connsiteY4" fmla="*/ 0 h 1490245"/>
                <a:gd name="connsiteX5" fmla="*/ 1571625 w 1571625"/>
                <a:gd name="connsiteY5" fmla="*/ 655638 h 1490245"/>
                <a:gd name="connsiteX6" fmla="*/ 1571625 w 1571625"/>
                <a:gd name="connsiteY6" fmla="*/ 655638 h 1490245"/>
                <a:gd name="connsiteX7" fmla="*/ 1571625 w 1571625"/>
                <a:gd name="connsiteY7" fmla="*/ 936625 h 1490245"/>
                <a:gd name="connsiteX8" fmla="*/ 1571625 w 1571625"/>
                <a:gd name="connsiteY8" fmla="*/ 1123950 h 1490245"/>
                <a:gd name="connsiteX9" fmla="*/ 130969 w 1571625"/>
                <a:gd name="connsiteY9" fmla="*/ 1123951 h 1490245"/>
                <a:gd name="connsiteX10" fmla="*/ 1196 w 1571625"/>
                <a:gd name="connsiteY10" fmla="*/ 1490245 h 1490245"/>
                <a:gd name="connsiteX11" fmla="*/ 0 w 1571625"/>
                <a:gd name="connsiteY11" fmla="*/ 1123950 h 1490245"/>
                <a:gd name="connsiteX12" fmla="*/ 0 w 1571625"/>
                <a:gd name="connsiteY12" fmla="*/ 1123950 h 1490245"/>
                <a:gd name="connsiteX13" fmla="*/ 0 w 1571625"/>
                <a:gd name="connsiteY13" fmla="*/ 936625 h 1490245"/>
                <a:gd name="connsiteX14" fmla="*/ 0 w 1571625"/>
                <a:gd name="connsiteY14" fmla="*/ 655638 h 1490245"/>
                <a:gd name="connsiteX15" fmla="*/ 0 w 1571625"/>
                <a:gd name="connsiteY15" fmla="*/ 655638 h 1490245"/>
                <a:gd name="connsiteX16" fmla="*/ 0 w 1571625"/>
                <a:gd name="connsiteY16" fmla="*/ 0 h 1490245"/>
                <a:gd name="connsiteX0" fmla="*/ 0 w 1571625"/>
                <a:gd name="connsiteY0" fmla="*/ 0 h 1490245"/>
                <a:gd name="connsiteX1" fmla="*/ 261938 w 1571625"/>
                <a:gd name="connsiteY1" fmla="*/ 0 h 1490245"/>
                <a:gd name="connsiteX2" fmla="*/ 261938 w 1571625"/>
                <a:gd name="connsiteY2" fmla="*/ 0 h 1490245"/>
                <a:gd name="connsiteX3" fmla="*/ 654844 w 1571625"/>
                <a:gd name="connsiteY3" fmla="*/ 0 h 1490245"/>
                <a:gd name="connsiteX4" fmla="*/ 1571625 w 1571625"/>
                <a:gd name="connsiteY4" fmla="*/ 0 h 1490245"/>
                <a:gd name="connsiteX5" fmla="*/ 1571625 w 1571625"/>
                <a:gd name="connsiteY5" fmla="*/ 655638 h 1490245"/>
                <a:gd name="connsiteX6" fmla="*/ 1571625 w 1571625"/>
                <a:gd name="connsiteY6" fmla="*/ 655638 h 1490245"/>
                <a:gd name="connsiteX7" fmla="*/ 1571625 w 1571625"/>
                <a:gd name="connsiteY7" fmla="*/ 936625 h 1490245"/>
                <a:gd name="connsiteX8" fmla="*/ 1571625 w 1571625"/>
                <a:gd name="connsiteY8" fmla="*/ 1123950 h 1490245"/>
                <a:gd name="connsiteX9" fmla="*/ 75008 w 1571625"/>
                <a:gd name="connsiteY9" fmla="*/ 1123951 h 1490245"/>
                <a:gd name="connsiteX10" fmla="*/ 1196 w 1571625"/>
                <a:gd name="connsiteY10" fmla="*/ 1490245 h 1490245"/>
                <a:gd name="connsiteX11" fmla="*/ 0 w 1571625"/>
                <a:gd name="connsiteY11" fmla="*/ 1123950 h 1490245"/>
                <a:gd name="connsiteX12" fmla="*/ 0 w 1571625"/>
                <a:gd name="connsiteY12" fmla="*/ 1123950 h 1490245"/>
                <a:gd name="connsiteX13" fmla="*/ 0 w 1571625"/>
                <a:gd name="connsiteY13" fmla="*/ 936625 h 1490245"/>
                <a:gd name="connsiteX14" fmla="*/ 0 w 1571625"/>
                <a:gd name="connsiteY14" fmla="*/ 655638 h 1490245"/>
                <a:gd name="connsiteX15" fmla="*/ 0 w 1571625"/>
                <a:gd name="connsiteY15" fmla="*/ 655638 h 1490245"/>
                <a:gd name="connsiteX16" fmla="*/ 0 w 1571625"/>
                <a:gd name="connsiteY16" fmla="*/ 0 h 1490245"/>
                <a:gd name="connsiteX0" fmla="*/ 0 w 1571625"/>
                <a:gd name="connsiteY0" fmla="*/ 0 h 1490245"/>
                <a:gd name="connsiteX1" fmla="*/ 261938 w 1571625"/>
                <a:gd name="connsiteY1" fmla="*/ 0 h 1490245"/>
                <a:gd name="connsiteX2" fmla="*/ 261938 w 1571625"/>
                <a:gd name="connsiteY2" fmla="*/ 0 h 1490245"/>
                <a:gd name="connsiteX3" fmla="*/ 654844 w 1571625"/>
                <a:gd name="connsiteY3" fmla="*/ 0 h 1490245"/>
                <a:gd name="connsiteX4" fmla="*/ 1571625 w 1571625"/>
                <a:gd name="connsiteY4" fmla="*/ 0 h 1490245"/>
                <a:gd name="connsiteX5" fmla="*/ 1571625 w 1571625"/>
                <a:gd name="connsiteY5" fmla="*/ 655638 h 1490245"/>
                <a:gd name="connsiteX6" fmla="*/ 1571625 w 1571625"/>
                <a:gd name="connsiteY6" fmla="*/ 655638 h 1490245"/>
                <a:gd name="connsiteX7" fmla="*/ 1571625 w 1571625"/>
                <a:gd name="connsiteY7" fmla="*/ 936625 h 1490245"/>
                <a:gd name="connsiteX8" fmla="*/ 1571625 w 1571625"/>
                <a:gd name="connsiteY8" fmla="*/ 1123950 h 1490245"/>
                <a:gd name="connsiteX9" fmla="*/ 106646 w 1571625"/>
                <a:gd name="connsiteY9" fmla="*/ 1123951 h 1490245"/>
                <a:gd name="connsiteX10" fmla="*/ 1196 w 1571625"/>
                <a:gd name="connsiteY10" fmla="*/ 1490245 h 1490245"/>
                <a:gd name="connsiteX11" fmla="*/ 0 w 1571625"/>
                <a:gd name="connsiteY11" fmla="*/ 1123950 h 1490245"/>
                <a:gd name="connsiteX12" fmla="*/ 0 w 1571625"/>
                <a:gd name="connsiteY12" fmla="*/ 1123950 h 1490245"/>
                <a:gd name="connsiteX13" fmla="*/ 0 w 1571625"/>
                <a:gd name="connsiteY13" fmla="*/ 936625 h 1490245"/>
                <a:gd name="connsiteX14" fmla="*/ 0 w 1571625"/>
                <a:gd name="connsiteY14" fmla="*/ 655638 h 1490245"/>
                <a:gd name="connsiteX15" fmla="*/ 0 w 1571625"/>
                <a:gd name="connsiteY15" fmla="*/ 655638 h 1490245"/>
                <a:gd name="connsiteX16" fmla="*/ 0 w 1571625"/>
                <a:gd name="connsiteY16" fmla="*/ 0 h 1490245"/>
                <a:gd name="connsiteX0" fmla="*/ 0 w 1571625"/>
                <a:gd name="connsiteY0" fmla="*/ 0 h 1490245"/>
                <a:gd name="connsiteX1" fmla="*/ 261938 w 1571625"/>
                <a:gd name="connsiteY1" fmla="*/ 0 h 1490245"/>
                <a:gd name="connsiteX2" fmla="*/ 261938 w 1571625"/>
                <a:gd name="connsiteY2" fmla="*/ 0 h 1490245"/>
                <a:gd name="connsiteX3" fmla="*/ 654844 w 1571625"/>
                <a:gd name="connsiteY3" fmla="*/ 0 h 1490245"/>
                <a:gd name="connsiteX4" fmla="*/ 1571625 w 1571625"/>
                <a:gd name="connsiteY4" fmla="*/ 0 h 1490245"/>
                <a:gd name="connsiteX5" fmla="*/ 1571625 w 1571625"/>
                <a:gd name="connsiteY5" fmla="*/ 655638 h 1490245"/>
                <a:gd name="connsiteX6" fmla="*/ 1571625 w 1571625"/>
                <a:gd name="connsiteY6" fmla="*/ 655638 h 1490245"/>
                <a:gd name="connsiteX7" fmla="*/ 1571625 w 1571625"/>
                <a:gd name="connsiteY7" fmla="*/ 936625 h 1490245"/>
                <a:gd name="connsiteX8" fmla="*/ 1571625 w 1571625"/>
                <a:gd name="connsiteY8" fmla="*/ 1123950 h 1490245"/>
                <a:gd name="connsiteX9" fmla="*/ 84047 w 1571625"/>
                <a:gd name="connsiteY9" fmla="*/ 1123951 h 1490245"/>
                <a:gd name="connsiteX10" fmla="*/ 1196 w 1571625"/>
                <a:gd name="connsiteY10" fmla="*/ 1490245 h 1490245"/>
                <a:gd name="connsiteX11" fmla="*/ 0 w 1571625"/>
                <a:gd name="connsiteY11" fmla="*/ 1123950 h 1490245"/>
                <a:gd name="connsiteX12" fmla="*/ 0 w 1571625"/>
                <a:gd name="connsiteY12" fmla="*/ 1123950 h 1490245"/>
                <a:gd name="connsiteX13" fmla="*/ 0 w 1571625"/>
                <a:gd name="connsiteY13" fmla="*/ 936625 h 1490245"/>
                <a:gd name="connsiteX14" fmla="*/ 0 w 1571625"/>
                <a:gd name="connsiteY14" fmla="*/ 655638 h 1490245"/>
                <a:gd name="connsiteX15" fmla="*/ 0 w 1571625"/>
                <a:gd name="connsiteY15" fmla="*/ 655638 h 1490245"/>
                <a:gd name="connsiteX16" fmla="*/ 0 w 1571625"/>
                <a:gd name="connsiteY16" fmla="*/ 0 h 1490245"/>
                <a:gd name="connsiteX0" fmla="*/ 0 w 1571625"/>
                <a:gd name="connsiteY0" fmla="*/ 0 h 1440192"/>
                <a:gd name="connsiteX1" fmla="*/ 261938 w 1571625"/>
                <a:gd name="connsiteY1" fmla="*/ 0 h 1440192"/>
                <a:gd name="connsiteX2" fmla="*/ 261938 w 1571625"/>
                <a:gd name="connsiteY2" fmla="*/ 0 h 1440192"/>
                <a:gd name="connsiteX3" fmla="*/ 654844 w 1571625"/>
                <a:gd name="connsiteY3" fmla="*/ 0 h 1440192"/>
                <a:gd name="connsiteX4" fmla="*/ 1571625 w 1571625"/>
                <a:gd name="connsiteY4" fmla="*/ 0 h 1440192"/>
                <a:gd name="connsiteX5" fmla="*/ 1571625 w 1571625"/>
                <a:gd name="connsiteY5" fmla="*/ 655638 h 1440192"/>
                <a:gd name="connsiteX6" fmla="*/ 1571625 w 1571625"/>
                <a:gd name="connsiteY6" fmla="*/ 655638 h 1440192"/>
                <a:gd name="connsiteX7" fmla="*/ 1571625 w 1571625"/>
                <a:gd name="connsiteY7" fmla="*/ 936625 h 1440192"/>
                <a:gd name="connsiteX8" fmla="*/ 1571625 w 1571625"/>
                <a:gd name="connsiteY8" fmla="*/ 1123950 h 1440192"/>
                <a:gd name="connsiteX9" fmla="*/ 84047 w 1571625"/>
                <a:gd name="connsiteY9" fmla="*/ 1123951 h 1440192"/>
                <a:gd name="connsiteX10" fmla="*/ 1196 w 1571625"/>
                <a:gd name="connsiteY10" fmla="*/ 1440192 h 1440192"/>
                <a:gd name="connsiteX11" fmla="*/ 0 w 1571625"/>
                <a:gd name="connsiteY11" fmla="*/ 1123950 h 1440192"/>
                <a:gd name="connsiteX12" fmla="*/ 0 w 1571625"/>
                <a:gd name="connsiteY12" fmla="*/ 1123950 h 1440192"/>
                <a:gd name="connsiteX13" fmla="*/ 0 w 1571625"/>
                <a:gd name="connsiteY13" fmla="*/ 936625 h 1440192"/>
                <a:gd name="connsiteX14" fmla="*/ 0 w 1571625"/>
                <a:gd name="connsiteY14" fmla="*/ 655638 h 1440192"/>
                <a:gd name="connsiteX15" fmla="*/ 0 w 1571625"/>
                <a:gd name="connsiteY15" fmla="*/ 655638 h 1440192"/>
                <a:gd name="connsiteX16" fmla="*/ 0 w 1571625"/>
                <a:gd name="connsiteY16" fmla="*/ 0 h 144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1625" h="1440192">
                  <a:moveTo>
                    <a:pt x="0" y="0"/>
                  </a:moveTo>
                  <a:lnTo>
                    <a:pt x="261938" y="0"/>
                  </a:lnTo>
                  <a:lnTo>
                    <a:pt x="261938" y="0"/>
                  </a:lnTo>
                  <a:lnTo>
                    <a:pt x="654844" y="0"/>
                  </a:lnTo>
                  <a:lnTo>
                    <a:pt x="1571625" y="0"/>
                  </a:lnTo>
                  <a:lnTo>
                    <a:pt x="1571625" y="655638"/>
                  </a:lnTo>
                  <a:lnTo>
                    <a:pt x="1571625" y="655638"/>
                  </a:lnTo>
                  <a:lnTo>
                    <a:pt x="1571625" y="936625"/>
                  </a:lnTo>
                  <a:lnTo>
                    <a:pt x="1571625" y="1123950"/>
                  </a:lnTo>
                  <a:lnTo>
                    <a:pt x="84047" y="1123951"/>
                  </a:lnTo>
                  <a:lnTo>
                    <a:pt x="1196" y="1440192"/>
                  </a:lnTo>
                  <a:cubicBezTo>
                    <a:pt x="797" y="1380661"/>
                    <a:pt x="399" y="1183481"/>
                    <a:pt x="0" y="1123950"/>
                  </a:cubicBezTo>
                  <a:lnTo>
                    <a:pt x="0" y="1123950"/>
                  </a:lnTo>
                  <a:lnTo>
                    <a:pt x="0" y="936625"/>
                  </a:lnTo>
                  <a:lnTo>
                    <a:pt x="0" y="655638"/>
                  </a:lnTo>
                  <a:lnTo>
                    <a:pt x="0" y="6556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71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標題 1">
            <a:extLst>
              <a:ext uri="{FF2B5EF4-FFF2-40B4-BE49-F238E27FC236}">
                <a16:creationId xmlns:a16="http://schemas.microsoft.com/office/drawing/2014/main" id="{D7D603F5-1094-4C9B-AFD4-FF265B1F5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911" y="966775"/>
            <a:ext cx="9782175" cy="2841172"/>
          </a:xfrm>
        </p:spPr>
        <p:txBody>
          <a:bodyPr anchor="b"/>
          <a:lstStyle>
            <a:lvl1pPr algn="ctr">
              <a:lnSpc>
                <a:spcPct val="150000"/>
              </a:lnSpc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6" name="文字版面配置區 35">
            <a:extLst>
              <a:ext uri="{FF2B5EF4-FFF2-40B4-BE49-F238E27FC236}">
                <a16:creationId xmlns:a16="http://schemas.microsoft.com/office/drawing/2014/main" id="{8B615F53-8D05-4C2E-B17B-350D15E691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53329" y="270016"/>
            <a:ext cx="1978025" cy="574675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文字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5E63A04-A430-7065-28F7-F511398DF8E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2BB6B0F-42C5-E54B-A9AD-F22BE633C881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45D2E5A-1B0B-8F0B-B365-97ED1E9D4C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5B6BA2-2BD0-88E5-2452-EB38B47E81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5638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84180-503D-A045-88E6-AEFB6CF5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9879"/>
            <a:ext cx="96774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05F371-9B1B-A740-AA56-0AB61924D9A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9854" y="6282872"/>
            <a:ext cx="5600698" cy="473920"/>
          </a:xfrm>
        </p:spPr>
        <p:txBody>
          <a:bodyPr>
            <a:normAutofit/>
          </a:bodyPr>
          <a:lstStyle>
            <a:lvl1pPr marL="228600" indent="-228600" algn="ctr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2AD188EA-340D-A74F-923A-BFD4C365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2E5DD"/>
              </a:clrFrom>
              <a:clrTo>
                <a:srgbClr val="F2E5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772"/>
            <a:ext cx="1551280" cy="1182914"/>
          </a:xfrm>
          <a:prstGeom prst="rect">
            <a:avLst/>
          </a:prstGeom>
        </p:spPr>
      </p:pic>
      <p:grpSp>
        <p:nvGrpSpPr>
          <p:cNvPr id="71" name="群組 70">
            <a:extLst>
              <a:ext uri="{FF2B5EF4-FFF2-40B4-BE49-F238E27FC236}">
                <a16:creationId xmlns:a16="http://schemas.microsoft.com/office/drawing/2014/main" id="{85295A63-512D-4066-A69A-6A6B43504502}"/>
              </a:ext>
            </a:extLst>
          </p:cNvPr>
          <p:cNvGrpSpPr/>
          <p:nvPr userDrawn="1"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01F55575-89FF-4BA6-9F84-D482B4756FE0}"/>
                </a:ext>
              </a:extLst>
            </p:cNvPr>
            <p:cNvGrpSpPr/>
            <p:nvPr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80" name="圓角化對角線角落矩形 25">
                <a:extLst>
                  <a:ext uri="{FF2B5EF4-FFF2-40B4-BE49-F238E27FC236}">
                    <a16:creationId xmlns:a16="http://schemas.microsoft.com/office/drawing/2014/main" id="{BD08810D-BE8E-4EDE-85F3-DE750673F391}"/>
                  </a:ext>
                </a:extLst>
              </p:cNvPr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solidFill>
                <a:srgbClr val="E3D0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1" name="三角形 26">
                <a:extLst>
                  <a:ext uri="{FF2B5EF4-FFF2-40B4-BE49-F238E27FC236}">
                    <a16:creationId xmlns:a16="http://schemas.microsoft.com/office/drawing/2014/main" id="{B703B2EE-C026-4626-95C5-3323F4D2F3F7}"/>
                  </a:ext>
                </a:extLst>
              </p:cNvPr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/>
              </a:prstGeom>
              <a:solidFill>
                <a:srgbClr val="E3D0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92826751-47C5-475E-A992-3FC7AB14F7F1}"/>
                </a:ext>
              </a:extLst>
            </p:cNvPr>
            <p:cNvGrpSpPr/>
            <p:nvPr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  <a:solidFill>
              <a:srgbClr val="F3E6E0"/>
            </a:solidFill>
          </p:grpSpPr>
          <p:sp>
            <p:nvSpPr>
              <p:cNvPr id="78" name="圓角化對角線角落矩形 23">
                <a:extLst>
                  <a:ext uri="{FF2B5EF4-FFF2-40B4-BE49-F238E27FC236}">
                    <a16:creationId xmlns:a16="http://schemas.microsoft.com/office/drawing/2014/main" id="{66F62D37-C7F2-41D3-BB8E-70F5E7EB422C}"/>
                  </a:ext>
                </a:extLst>
              </p:cNvPr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79" name="三角形 24">
                <a:extLst>
                  <a:ext uri="{FF2B5EF4-FFF2-40B4-BE49-F238E27FC236}">
                    <a16:creationId xmlns:a16="http://schemas.microsoft.com/office/drawing/2014/main" id="{5B21BE18-3914-46F0-8371-67C0C929524F}"/>
                  </a:ext>
                </a:extLst>
              </p:cNvPr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8A56E504-E1ED-4EA2-8FCA-E2DA9F99F403}"/>
                </a:ext>
              </a:extLst>
            </p:cNvPr>
            <p:cNvGrpSpPr/>
            <p:nvPr userDrawn="1"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id="76" name="圖片 75" descr="一張含有 文字 的圖片&#10;&#10;自動產生的描述">
                <a:extLst>
                  <a:ext uri="{FF2B5EF4-FFF2-40B4-BE49-F238E27FC236}">
                    <a16:creationId xmlns:a16="http://schemas.microsoft.com/office/drawing/2014/main" id="{6E08C091-833F-4448-BC88-3F3CA822F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2E5DD"/>
                  </a:clrFrom>
                  <a:clrTo>
                    <a:srgbClr val="F2E5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945" b="89917" l="9987" r="8988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</p:spPr>
          </p:pic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1CB74DD-3B44-46FC-944D-E9DCC9F83247}"/>
                  </a:ext>
                </a:extLst>
              </p:cNvPr>
              <p:cNvSpPr/>
              <p:nvPr userDrawn="1"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8B114E2-24EF-492D-BEF5-F8DA7A79681D}"/>
              </a:ext>
            </a:extLst>
          </p:cNvPr>
          <p:cNvSpPr txBox="1"/>
          <p:nvPr userDrawn="1"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7090624-E5CB-4B11-89EB-951D278D45EE}" type="slidenum">
              <a:rPr lang="zh-TW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‹#›</a:t>
            </a:fld>
            <a:endParaRPr lang="zh-TW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D0BB6D44-7BC1-4062-973D-A81710420A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5633" y="1455828"/>
            <a:ext cx="5426316" cy="36317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EEBE546-083E-4989-B058-695A40B6DADB}"/>
              </a:ext>
            </a:extLst>
          </p:cNvPr>
          <p:cNvSpPr/>
          <p:nvPr userDrawn="1"/>
        </p:nvSpPr>
        <p:spPr>
          <a:xfrm>
            <a:off x="309854" y="1463831"/>
            <a:ext cx="5600699" cy="4719723"/>
          </a:xfrm>
          <a:prstGeom prst="roundRect">
            <a:avLst>
              <a:gd name="adj" fmla="val 9200"/>
            </a:avLst>
          </a:prstGeom>
          <a:noFill/>
          <a:ln w="28575">
            <a:solidFill>
              <a:srgbClr val="E3D0B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30CF3B19-1A52-4B9E-9D0C-3D80B3F74A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9563" y="1443875"/>
            <a:ext cx="5600700" cy="47315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BD109193-D7A7-49E0-82B1-8ED4E1AE5F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65633" y="5204125"/>
            <a:ext cx="5426316" cy="971249"/>
          </a:xfrm>
        </p:spPr>
        <p:txBody>
          <a:bodyPr>
            <a:norm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buFont typeface="微軟正黑體" panose="020B0604030504040204" pitchFamily="34" charset="-120"/>
              <a:buChar char="◎"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圖片來源：網址</a:t>
            </a:r>
            <a:endParaRPr kumimoji="1"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CD737C-401C-BF37-F9B9-5AC24204EB3C}"/>
              </a:ext>
            </a:extLst>
          </p:cNvPr>
          <p:cNvSpPr txBox="1"/>
          <p:nvPr userDrawn="1"/>
        </p:nvSpPr>
        <p:spPr>
          <a:xfrm>
            <a:off x="6365633" y="6411939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 Rapid Miner </a:t>
            </a:r>
            <a:r>
              <a:rPr kumimoji="1" lang="zh-TW" altLang="en-US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大數據分析實戰工作坊</a:t>
            </a:r>
          </a:p>
        </p:txBody>
      </p:sp>
    </p:spTree>
    <p:extLst>
      <p:ext uri="{BB962C8B-B14F-4D97-AF65-F5344CB8AC3E}">
        <p14:creationId xmlns:p14="http://schemas.microsoft.com/office/powerpoint/2010/main" val="1761063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84180-503D-A045-88E6-AEFB6CF5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9879"/>
            <a:ext cx="96774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05F371-9B1B-A740-AA56-0AB61924D9A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9854" y="6282872"/>
            <a:ext cx="5600698" cy="473920"/>
          </a:xfrm>
        </p:spPr>
        <p:txBody>
          <a:bodyPr>
            <a:normAutofit/>
          </a:bodyPr>
          <a:lstStyle>
            <a:lvl1pPr marL="228600" indent="-228600" algn="ctr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2AD188EA-340D-A74F-923A-BFD4C365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2E5DD"/>
              </a:clrFrom>
              <a:clrTo>
                <a:srgbClr val="F2E5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772"/>
            <a:ext cx="1551280" cy="1182914"/>
          </a:xfrm>
          <a:prstGeom prst="rect">
            <a:avLst/>
          </a:prstGeom>
        </p:spPr>
      </p:pic>
      <p:grpSp>
        <p:nvGrpSpPr>
          <p:cNvPr id="71" name="群組 70">
            <a:extLst>
              <a:ext uri="{FF2B5EF4-FFF2-40B4-BE49-F238E27FC236}">
                <a16:creationId xmlns:a16="http://schemas.microsoft.com/office/drawing/2014/main" id="{85295A63-512D-4066-A69A-6A6B43504502}"/>
              </a:ext>
            </a:extLst>
          </p:cNvPr>
          <p:cNvGrpSpPr/>
          <p:nvPr userDrawn="1"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01F55575-89FF-4BA6-9F84-D482B4756FE0}"/>
                </a:ext>
              </a:extLst>
            </p:cNvPr>
            <p:cNvGrpSpPr/>
            <p:nvPr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80" name="圓角化對角線角落矩形 25">
                <a:extLst>
                  <a:ext uri="{FF2B5EF4-FFF2-40B4-BE49-F238E27FC236}">
                    <a16:creationId xmlns:a16="http://schemas.microsoft.com/office/drawing/2014/main" id="{BD08810D-BE8E-4EDE-85F3-DE750673F391}"/>
                  </a:ext>
                </a:extLst>
              </p:cNvPr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solidFill>
                <a:srgbClr val="E3D0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1" name="三角形 26">
                <a:extLst>
                  <a:ext uri="{FF2B5EF4-FFF2-40B4-BE49-F238E27FC236}">
                    <a16:creationId xmlns:a16="http://schemas.microsoft.com/office/drawing/2014/main" id="{B703B2EE-C026-4626-95C5-3323F4D2F3F7}"/>
                  </a:ext>
                </a:extLst>
              </p:cNvPr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/>
              </a:prstGeom>
              <a:solidFill>
                <a:srgbClr val="E3D0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92826751-47C5-475E-A992-3FC7AB14F7F1}"/>
                </a:ext>
              </a:extLst>
            </p:cNvPr>
            <p:cNvGrpSpPr/>
            <p:nvPr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  <a:solidFill>
              <a:srgbClr val="F3E6E0"/>
            </a:solidFill>
          </p:grpSpPr>
          <p:sp>
            <p:nvSpPr>
              <p:cNvPr id="78" name="圓角化對角線角落矩形 23">
                <a:extLst>
                  <a:ext uri="{FF2B5EF4-FFF2-40B4-BE49-F238E27FC236}">
                    <a16:creationId xmlns:a16="http://schemas.microsoft.com/office/drawing/2014/main" id="{66F62D37-C7F2-41D3-BB8E-70F5E7EB422C}"/>
                  </a:ext>
                </a:extLst>
              </p:cNvPr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79" name="三角形 24">
                <a:extLst>
                  <a:ext uri="{FF2B5EF4-FFF2-40B4-BE49-F238E27FC236}">
                    <a16:creationId xmlns:a16="http://schemas.microsoft.com/office/drawing/2014/main" id="{5B21BE18-3914-46F0-8371-67C0C929524F}"/>
                  </a:ext>
                </a:extLst>
              </p:cNvPr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8A56E504-E1ED-4EA2-8FCA-E2DA9F99F403}"/>
                </a:ext>
              </a:extLst>
            </p:cNvPr>
            <p:cNvGrpSpPr/>
            <p:nvPr userDrawn="1"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id="76" name="圖片 75" descr="一張含有 文字 的圖片&#10;&#10;自動產生的描述">
                <a:extLst>
                  <a:ext uri="{FF2B5EF4-FFF2-40B4-BE49-F238E27FC236}">
                    <a16:creationId xmlns:a16="http://schemas.microsoft.com/office/drawing/2014/main" id="{6E08C091-833F-4448-BC88-3F3CA822F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2E5DD"/>
                  </a:clrFrom>
                  <a:clrTo>
                    <a:srgbClr val="F2E5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945" b="89917" l="9987" r="8988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</p:spPr>
          </p:pic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1CB74DD-3B44-46FC-944D-E9DCC9F83247}"/>
                  </a:ext>
                </a:extLst>
              </p:cNvPr>
              <p:cNvSpPr/>
              <p:nvPr userDrawn="1"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8B114E2-24EF-492D-BEF5-F8DA7A79681D}"/>
              </a:ext>
            </a:extLst>
          </p:cNvPr>
          <p:cNvSpPr txBox="1"/>
          <p:nvPr userDrawn="1"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7090624-E5CB-4B11-89EB-951D278D45EE}" type="slidenum">
              <a:rPr lang="zh-TW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‹#›</a:t>
            </a:fld>
            <a:endParaRPr lang="zh-TW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EEBE546-083E-4989-B058-695A40B6DADB}"/>
              </a:ext>
            </a:extLst>
          </p:cNvPr>
          <p:cNvSpPr/>
          <p:nvPr userDrawn="1"/>
        </p:nvSpPr>
        <p:spPr>
          <a:xfrm>
            <a:off x="309854" y="1463831"/>
            <a:ext cx="11043946" cy="4719723"/>
          </a:xfrm>
          <a:prstGeom prst="roundRect">
            <a:avLst>
              <a:gd name="adj" fmla="val 9200"/>
            </a:avLst>
          </a:prstGeom>
          <a:noFill/>
          <a:ln w="28575">
            <a:solidFill>
              <a:srgbClr val="E3D0B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30CF3B19-1A52-4B9E-9D0C-3D80B3F74A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6141" y="1510223"/>
            <a:ext cx="10729467" cy="47315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7572C8-047F-71D6-0B03-D61BE65AFC13}"/>
              </a:ext>
            </a:extLst>
          </p:cNvPr>
          <p:cNvSpPr txBox="1"/>
          <p:nvPr userDrawn="1"/>
        </p:nvSpPr>
        <p:spPr>
          <a:xfrm>
            <a:off x="6365633" y="6411939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 Rapid Miner </a:t>
            </a:r>
            <a:r>
              <a:rPr kumimoji="1" lang="zh-TW" altLang="en-US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大數據分析實戰工作坊</a:t>
            </a:r>
          </a:p>
        </p:txBody>
      </p:sp>
    </p:spTree>
    <p:extLst>
      <p:ext uri="{BB962C8B-B14F-4D97-AF65-F5344CB8AC3E}">
        <p14:creationId xmlns:p14="http://schemas.microsoft.com/office/powerpoint/2010/main" val="2313061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>
            <a:extLst>
              <a:ext uri="{FF2B5EF4-FFF2-40B4-BE49-F238E27FC236}">
                <a16:creationId xmlns:a16="http://schemas.microsoft.com/office/drawing/2014/main" id="{A3E300A3-E85E-49FB-8584-63A2DBA7727D}"/>
              </a:ext>
            </a:extLst>
          </p:cNvPr>
          <p:cNvGrpSpPr/>
          <p:nvPr userDrawn="1"/>
        </p:nvGrpSpPr>
        <p:grpSpPr>
          <a:xfrm>
            <a:off x="5331728" y="5954598"/>
            <a:ext cx="7128437" cy="1032216"/>
            <a:chOff x="5331728" y="5954598"/>
            <a:chExt cx="7128437" cy="1032216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4DE9D20-A896-394F-83CD-718AB4871B1F}"/>
                </a:ext>
              </a:extLst>
            </p:cNvPr>
            <p:cNvGrpSpPr/>
            <p:nvPr userDrawn="1"/>
          </p:nvGrpSpPr>
          <p:grpSpPr>
            <a:xfrm>
              <a:off x="5331728" y="6291943"/>
              <a:ext cx="6917422" cy="694871"/>
              <a:chOff x="6112778" y="6291943"/>
              <a:chExt cx="6917422" cy="694871"/>
            </a:xfrm>
          </p:grpSpPr>
          <p:sp>
            <p:nvSpPr>
              <p:cNvPr id="26" name="圓角化對角線角落矩形 25">
                <a:extLst>
                  <a:ext uri="{FF2B5EF4-FFF2-40B4-BE49-F238E27FC236}">
                    <a16:creationId xmlns:a16="http://schemas.microsoft.com/office/drawing/2014/main" id="{ABD1B341-9BD3-C245-9630-9F524F7239CC}"/>
                  </a:ext>
                </a:extLst>
              </p:cNvPr>
              <p:cNvSpPr/>
              <p:nvPr/>
            </p:nvSpPr>
            <p:spPr>
              <a:xfrm>
                <a:off x="6422571" y="6291943"/>
                <a:ext cx="6607629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solidFill>
                <a:srgbClr val="E3D0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27" name="三角形 26">
                <a:extLst>
                  <a:ext uri="{FF2B5EF4-FFF2-40B4-BE49-F238E27FC236}">
                    <a16:creationId xmlns:a16="http://schemas.microsoft.com/office/drawing/2014/main" id="{AD2A6401-D685-994E-9224-3156FFBEC8DF}"/>
                  </a:ext>
                </a:extLst>
              </p:cNvPr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/>
              </a:prstGeom>
              <a:solidFill>
                <a:srgbClr val="E3D0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EBC90E41-0BDA-394F-BA30-0C2A0D9647C2}"/>
                </a:ext>
              </a:extLst>
            </p:cNvPr>
            <p:cNvGrpSpPr/>
            <p:nvPr userDrawn="1"/>
          </p:nvGrpSpPr>
          <p:grpSpPr>
            <a:xfrm>
              <a:off x="5641521" y="6282872"/>
              <a:ext cx="6818644" cy="694871"/>
              <a:chOff x="6112778" y="6291943"/>
              <a:chExt cx="6818644" cy="694871"/>
            </a:xfrm>
            <a:solidFill>
              <a:srgbClr val="F3E6E0"/>
            </a:solidFill>
          </p:grpSpPr>
          <p:sp>
            <p:nvSpPr>
              <p:cNvPr id="24" name="圓角化對角線角落矩形 23">
                <a:extLst>
                  <a:ext uri="{FF2B5EF4-FFF2-40B4-BE49-F238E27FC236}">
                    <a16:creationId xmlns:a16="http://schemas.microsoft.com/office/drawing/2014/main" id="{264D0BD0-A0A3-A344-9E1F-88763EFE3AF6}"/>
                  </a:ext>
                </a:extLst>
              </p:cNvPr>
              <p:cNvSpPr/>
              <p:nvPr/>
            </p:nvSpPr>
            <p:spPr>
              <a:xfrm>
                <a:off x="6422571" y="6291943"/>
                <a:ext cx="6508851" cy="674914"/>
              </a:xfrm>
              <a:prstGeom prst="round2DiagRect">
                <a:avLst>
                  <a:gd name="adj1" fmla="val 18317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25" name="三角形 24">
                <a:extLst>
                  <a:ext uri="{FF2B5EF4-FFF2-40B4-BE49-F238E27FC236}">
                    <a16:creationId xmlns:a16="http://schemas.microsoft.com/office/drawing/2014/main" id="{E9340923-8DDA-0C41-AA86-7FE13512A450}"/>
                  </a:ext>
                </a:extLst>
              </p:cNvPr>
              <p:cNvSpPr/>
              <p:nvPr/>
            </p:nvSpPr>
            <p:spPr>
              <a:xfrm>
                <a:off x="6112778" y="6311900"/>
                <a:ext cx="696686" cy="674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686EE732-8982-4B9B-9B4A-24727DC83A15}"/>
                </a:ext>
              </a:extLst>
            </p:cNvPr>
            <p:cNvGrpSpPr/>
            <p:nvPr userDrawn="1"/>
          </p:nvGrpSpPr>
          <p:grpSpPr>
            <a:xfrm>
              <a:off x="10919871" y="5954598"/>
              <a:ext cx="1097924" cy="1032216"/>
              <a:chOff x="10919871" y="5954598"/>
              <a:chExt cx="1097924" cy="1032216"/>
            </a:xfrm>
          </p:grpSpPr>
          <p:pic>
            <p:nvPicPr>
              <p:cNvPr id="20" name="圖片 19" descr="一張含有 文字 的圖片&#10;&#10;自動產生的描述">
                <a:extLst>
                  <a:ext uri="{FF2B5EF4-FFF2-40B4-BE49-F238E27FC236}">
                    <a16:creationId xmlns:a16="http://schemas.microsoft.com/office/drawing/2014/main" id="{BD998C11-86A6-914E-A6E4-04466F431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2E5DD"/>
                  </a:clrFrom>
                  <a:clrTo>
                    <a:srgbClr val="F2E5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45" b="89917" l="9987" r="8988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919871" y="5954598"/>
                <a:ext cx="1097924" cy="1032216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CDE0E06-DB9A-4CC2-A72B-5CDF3B5BD454}"/>
                  </a:ext>
                </a:extLst>
              </p:cNvPr>
              <p:cNvSpPr/>
              <p:nvPr userDrawn="1"/>
            </p:nvSpPr>
            <p:spPr>
              <a:xfrm>
                <a:off x="11342833" y="6176963"/>
                <a:ext cx="387544" cy="287728"/>
              </a:xfrm>
              <a:prstGeom prst="rect">
                <a:avLst/>
              </a:prstGeom>
              <a:solidFill>
                <a:srgbClr val="E9B7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BB2A4163-51E9-463D-93FC-AC556CC80024}"/>
                </a:ext>
              </a:extLst>
            </p:cNvPr>
            <p:cNvSpPr txBox="1"/>
            <p:nvPr userDrawn="1"/>
          </p:nvSpPr>
          <p:spPr>
            <a:xfrm>
              <a:off x="6365633" y="6411939"/>
              <a:ext cx="4463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aseline="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2023 Rapid Miner </a:t>
              </a:r>
              <a:r>
                <a:rPr kumimoji="1" lang="zh-TW" altLang="en-US" baseline="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大數據分析實戰工作坊</a:t>
              </a:r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01DADD5-E191-4F4D-BBDC-F48E6DAFE5D9}"/>
              </a:ext>
            </a:extLst>
          </p:cNvPr>
          <p:cNvSpPr txBox="1"/>
          <p:nvPr userDrawn="1"/>
        </p:nvSpPr>
        <p:spPr>
          <a:xfrm>
            <a:off x="11248489" y="6175551"/>
            <a:ext cx="63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7090624-E5CB-4B11-89EB-951D278D45EE}" type="slidenum">
              <a:rPr lang="zh-TW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‹#›</a:t>
            </a:fld>
            <a:endParaRPr lang="zh-TW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85BB2CB8-A3E8-4963-8CCB-24BBA8D78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300" y="5668515"/>
            <a:ext cx="11201397" cy="473920"/>
          </a:xfrm>
        </p:spPr>
        <p:txBody>
          <a:bodyPr>
            <a:normAutofit/>
          </a:bodyPr>
          <a:lstStyle>
            <a:lvl1pPr marL="228600" indent="-228600" algn="ctr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F9CEEA88-4D51-41CB-A8B6-7E8407CF83DB}"/>
              </a:ext>
            </a:extLst>
          </p:cNvPr>
          <p:cNvSpPr/>
          <p:nvPr userDrawn="1"/>
        </p:nvSpPr>
        <p:spPr>
          <a:xfrm>
            <a:off x="495301" y="513006"/>
            <a:ext cx="11201396" cy="5056192"/>
          </a:xfrm>
          <a:prstGeom prst="roundRect">
            <a:avLst>
              <a:gd name="adj" fmla="val 9200"/>
            </a:avLst>
          </a:prstGeom>
          <a:noFill/>
          <a:ln w="28575">
            <a:solidFill>
              <a:srgbClr val="E3D0B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圖片版面配置區 5">
            <a:extLst>
              <a:ext uri="{FF2B5EF4-FFF2-40B4-BE49-F238E27FC236}">
                <a16:creationId xmlns:a16="http://schemas.microsoft.com/office/drawing/2014/main" id="{1057C73C-DCA7-48AB-9A94-7350CE682D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301" y="504825"/>
            <a:ext cx="11201397" cy="5056193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6" name="內容版面配置區 2">
            <a:extLst>
              <a:ext uri="{FF2B5EF4-FFF2-40B4-BE49-F238E27FC236}">
                <a16:creationId xmlns:a16="http://schemas.microsoft.com/office/drawing/2014/main" id="{6774A6FD-41ED-46EA-806F-8A472DABDFE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96947" y="6163733"/>
            <a:ext cx="5053648" cy="674914"/>
          </a:xfrm>
        </p:spPr>
        <p:txBody>
          <a:bodyPr>
            <a:norm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buFont typeface="微軟正黑體" panose="020B0604030504040204" pitchFamily="34" charset="-120"/>
              <a:buChar char="◎"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圖片來源：網址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4200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A46A9-AF9F-0093-56FD-1CB8D3A7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D5B92-F4A4-B390-8983-2FFDF595E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A8AF8-618F-4F78-404B-BD0E45B4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8BB8-62D0-F14E-86F4-361973AC4D05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007CFF-83E8-F865-1956-6E4E9FF0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FD084E-DB72-D6FA-6F34-BD092B74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210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F3474-8C99-F54B-54FC-6748884F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A86839-2470-63C4-5C7F-4737BA2F5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387E07-7409-5AC0-2547-719A393B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914A-381E-3B4A-9C5B-6976C21702A5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4C7EE6-D2C1-B2F0-DFE1-F749AFCE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553455-7382-FEDC-A22A-DD090A8D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77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58C6D-DF6D-C3E8-8DF1-29A27680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925961-9661-3B48-F998-EA54823B3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5E0E101-87D9-F3AC-DDD2-5B93A9F95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EB344A-FE17-FFF1-AD2F-72D58434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712C-2FE6-764A-BD63-459413076C36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EA461A-6E02-C7D5-2817-42705041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F1F4E3-E41A-481B-653F-A42E3CF2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858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238A3-DFA0-ABE5-744F-186D3DEE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C74E6C-CCF3-1DB1-9866-B1CD97F8F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1B8CAD-E020-BF22-3BED-1DD3ACE98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78C6F1-FC63-3226-1BF8-064EC4F3F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C8DFD0E-364D-2D28-9899-F1E97C478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2C62B44-2740-CDA9-2FAE-337E605A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FA2F-5CEF-244E-B827-6C8A5762231D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BE81E3-4404-81B5-D18D-8DBD64AC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3B7B5C6-DEE8-FEFB-C6ED-9AD25172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4327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8A050C-3025-FB64-B296-8A2A64EF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10933BF-D5F0-A302-6CB9-90C5959D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751A-F284-1040-B268-5235010C8276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77290D5-568F-F66C-B8A4-3839C45C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047087-5956-C53D-6BE0-9084AC93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52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03F9942-C6B7-BC53-1FFB-EF3B1427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3646-CEDF-A641-8AD9-E10E3E471203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D18F0B5-AEC4-A89D-2EF9-82311892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F04FF6-5AA5-8815-267C-83A54DDE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890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55109E-07F8-5292-5CC7-99078743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5931B-96AF-29C2-F9AD-78EF628A6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974FCF-DF4A-E8D7-7957-8F6F7B54C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B73BBB4-7702-53E7-361F-267F58C0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A64C-D2CA-6944-B3F1-E4CE518CF4DC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04B9EE-5353-0B7B-5D68-A8885CC1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1B99C3-BF16-BECC-BB35-41CE441D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1716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5F72E-823A-E12F-EF4F-BA9B5B19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66B5361-D43F-8539-D139-ED393D8B8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6A953D-095A-9E86-13C7-09AB95652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9A6FE7-FA04-E652-1ECD-7D5CDDDF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AE5A-9DAE-FD41-B546-8CD2BF940496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E597FD-0092-8ECF-DE7A-522E412E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E4CC5D-43B4-0A08-B793-1C8ABEB0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8710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9082A20-3D08-44DC-8354-7B206D2C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3891E5-E365-929E-72C1-A65D62FC3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80E4AB-15C4-7B7E-96C5-DB20844E47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2227-223A-3A4A-9982-00129DAF74B6}" type="datetime1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BD9496-DCF5-D7C5-5AEC-A06528239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17B0F2-208D-1C03-1E62-FBC3EEA0F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F61AE-5B44-864C-927D-94F6C04A90D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385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g"/><Relationship Id="rId5" Type="http://schemas.openxmlformats.org/officeDocument/2006/relationships/hyperlink" Target="https://www.datastation.org.tw/datasets/5" TargetMode="Externa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rive.google.com/drive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a9H_v7UOe4jtaJ-DlwhMps8D4nMAkS1o#scrollTo=BVxqRoEbIJA3" TargetMode="External"/><Relationship Id="rId7" Type="http://schemas.microsoft.com/office/2007/relationships/hdphoto" Target="../media/hdphoto5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colab.research.google.com/drive/1GMsqHFsF9ZZBpLJQDuVxJeI0kKWMRxk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xsjy/jieba" TargetMode="Externa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datastation.org.tw/datasets/5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glob.htm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F8E9329C-61DC-4614-BA01-9EEB69F75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資料前處理</a:t>
            </a:r>
            <a:endParaRPr kumimoji="1" lang="en-US" altLang="zh-TW" dirty="0"/>
          </a:p>
          <a:p>
            <a:r>
              <a:rPr kumimoji="1" lang="en-US" altLang="zh-TW" dirty="0"/>
              <a:t>TF-IDF</a:t>
            </a:r>
          </a:p>
          <a:p>
            <a:r>
              <a:rPr kumimoji="1" lang="zh-TW" altLang="en-US" dirty="0"/>
              <a:t>資料視覺化</a:t>
            </a:r>
            <a:endParaRPr kumimoji="1" lang="en-US" alt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9DE38F-6134-4070-813A-F754E3CFB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主題</a:t>
            </a:r>
            <a:r>
              <a:rPr lang="en-US" altLang="zh-TW" dirty="0"/>
              <a:t> 7</a:t>
            </a:r>
            <a:endParaRPr lang="zh-TW" altLang="en-US" dirty="0"/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DB5D98BC-94F9-0D09-CF61-7DD9683B0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911" y="966775"/>
            <a:ext cx="9782175" cy="2841172"/>
          </a:xfrm>
        </p:spPr>
        <p:txBody>
          <a:bodyPr/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眾裡尋他千百度：</a:t>
            </a:r>
            <a:b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</a:b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文字探勘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06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文字探勘的基本流程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18" y="2353456"/>
            <a:ext cx="10146772" cy="3016800"/>
          </a:xfr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20B809D6-33AC-EABC-4279-409108480913}"/>
              </a:ext>
            </a:extLst>
          </p:cNvPr>
          <p:cNvSpPr/>
          <p:nvPr/>
        </p:nvSpPr>
        <p:spPr>
          <a:xfrm rot="19269862">
            <a:off x="2752996" y="4048165"/>
            <a:ext cx="367697" cy="621792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36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C1F16-A811-4A69-9919-B85614A4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資料前處理－斷詞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870BF-048A-4229-8388-53C7DCEB7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CKIP / </a:t>
            </a:r>
            <a:r>
              <a:rPr lang="en-US" altLang="zh-TW" dirty="0" err="1"/>
              <a:t>Jieba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ADDCF4-1284-44FD-A4A8-580025D17F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將一段句子或一段文章切分成有意義的詞語，讓機器可以識別，以利後續的分析</a:t>
            </a:r>
            <a:r>
              <a:rPr lang="zh-TW" altLang="en-US" sz="2400" dirty="0">
                <a:solidFill>
                  <a:srgbClr val="212121"/>
                </a:solidFill>
              </a:rPr>
              <a:t>與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endParaRPr lang="en-US" altLang="zh-TW" sz="2400" b="0" i="0" dirty="0">
              <a:solidFill>
                <a:srgbClr val="21212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0" i="0" dirty="0">
              <a:solidFill>
                <a:srgbClr val="21212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在中文斷詞的工具中，</a:t>
            </a:r>
            <a:r>
              <a:rPr lang="en-US" altLang="zh-TW" sz="2400" b="1" i="0" dirty="0">
                <a:solidFill>
                  <a:srgbClr val="DB9C7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CKIP</a:t>
            </a:r>
            <a:r>
              <a:rPr lang="en-US" altLang="zh-TW" sz="2400" b="1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400" b="1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i="0" dirty="0" err="1">
                <a:solidFill>
                  <a:srgbClr val="DB9C7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Jieba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是最常被使用的兩個工具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CKIP Lab 中文詞知識庫小組">
            <a:extLst>
              <a:ext uri="{FF2B5EF4-FFF2-40B4-BE49-F238E27FC236}">
                <a16:creationId xmlns:a16="http://schemas.microsoft.com/office/drawing/2014/main" id="{8247B7B9-1A6E-3C72-B822-706314172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176" y="1662366"/>
            <a:ext cx="2644987" cy="26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ABBA7F-141D-DC9E-F1B5-67854FFB80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736" y="4466103"/>
            <a:ext cx="3127890" cy="156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92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斷詞 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</a:t>
            </a:r>
            <a:r>
              <a:rPr kumimoji="1" lang="en-US" altLang="zh-TW" dirty="0" err="1"/>
              <a:t>Jieba</a:t>
            </a:r>
            <a:r>
              <a:rPr kumimoji="1" lang="zh-TW" altLang="en-US" dirty="0"/>
              <a:t>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A0D2A30-430F-1DF8-E04B-45FDBEAFF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9A50AC-DF9C-58C4-0E8D-454FDDF39714}"/>
              </a:ext>
            </a:extLst>
          </p:cNvPr>
          <p:cNvSpPr txBox="1"/>
          <p:nvPr/>
        </p:nvSpPr>
        <p:spPr>
          <a:xfrm>
            <a:off x="884681" y="1762881"/>
            <a:ext cx="9677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DB9C7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在今天凌晨高雄市鬧區下起大雨，凌晨</a:t>
            </a:r>
            <a:r>
              <a:rPr lang="en-US" altLang="zh-TW" sz="2400" b="1" dirty="0">
                <a:solidFill>
                  <a:srgbClr val="DB9C7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b="1" dirty="0">
                <a:solidFill>
                  <a:srgbClr val="DB9C7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2400" b="1" dirty="0">
                <a:solidFill>
                  <a:srgbClr val="DB9C7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2400" b="1" dirty="0">
                <a:solidFill>
                  <a:srgbClr val="DB9C7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分左右，高雄市中正地下道淹水，警方接獲民眾反映，馬上派員封閉地下道，直到今天上午</a:t>
            </a:r>
            <a:r>
              <a:rPr lang="en-US" altLang="zh-TW" sz="2400" b="1" dirty="0">
                <a:solidFill>
                  <a:srgbClr val="DB9C7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400" b="1" dirty="0">
                <a:solidFill>
                  <a:srgbClr val="DB9C7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2400" b="1" dirty="0">
                <a:solidFill>
                  <a:srgbClr val="DB9C7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2400" b="1" dirty="0">
                <a:solidFill>
                  <a:srgbClr val="DB9C7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分，積水退去，交通才恢復暢通。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B8ECAE-DB8C-134C-C5DD-BFCD5770E616}"/>
              </a:ext>
            </a:extLst>
          </p:cNvPr>
          <p:cNvSpPr txBox="1"/>
          <p:nvPr/>
        </p:nvSpPr>
        <p:spPr>
          <a:xfrm>
            <a:off x="884680" y="4304204"/>
            <a:ext cx="9677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今天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凌晨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高雄市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鬧區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下起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大雨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凌晨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'5',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'40',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左右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高雄市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中正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地下道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淹水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警方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接獲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民眾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反映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馬上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派員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封閉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地下道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直到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今天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上午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'8',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'20',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積水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退去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才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恢復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暢通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TW" altLang="en-US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400" b="0" i="0" dirty="0">
                <a:solidFill>
                  <a:srgbClr val="21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F3EBA9A5-A5E2-02D5-6504-3177BD017AFA}"/>
              </a:ext>
            </a:extLst>
          </p:cNvPr>
          <p:cNvSpPr/>
          <p:nvPr/>
        </p:nvSpPr>
        <p:spPr>
          <a:xfrm>
            <a:off x="5490279" y="3164604"/>
            <a:ext cx="466203" cy="938206"/>
          </a:xfrm>
          <a:prstGeom prst="downArrow">
            <a:avLst/>
          </a:prstGeom>
          <a:solidFill>
            <a:srgbClr val="A3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697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文字探勘的基本流程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18" y="2353457"/>
            <a:ext cx="10134062" cy="3013021"/>
          </a:xfr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20B809D6-33AC-EABC-4279-409108480913}"/>
              </a:ext>
            </a:extLst>
          </p:cNvPr>
          <p:cNvSpPr/>
          <p:nvPr/>
        </p:nvSpPr>
        <p:spPr>
          <a:xfrm rot="19269862">
            <a:off x="4728100" y="4048165"/>
            <a:ext cx="367697" cy="621792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911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ADDCF4-1284-44FD-A4A8-580025D17F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5633" y="1455828"/>
            <a:ext cx="5426316" cy="4525247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指一些頻繁出現、無具體含義或無助於文本分析的詞語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，這些字詞對於文本並不具有明確的貢獻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/>
              <a:t>在中文中常見的停用詞包括「的」、「和」、「在」、「是」、「了」、「及」、「或」等</a:t>
            </a:r>
            <a:endParaRPr lang="en-US" altLang="zh-TW" sz="2400" dirty="0"/>
          </a:p>
          <a:p>
            <a:endParaRPr lang="en-US" altLang="zh-TW" sz="3600" b="0" i="0" dirty="0">
              <a:solidFill>
                <a:srgbClr val="21212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97C1F16-A811-4A69-9919-B85614A4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停用詞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(Stop Words)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870BF-048A-4229-8388-53C7DCEB7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265279F4-3A3E-C991-9C7F-58378EFB7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953" y="2376981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问号表情卡通]素材免费下载-问号表情卡通图片大全-问号表情卡通模板-千图网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41" b="89815" l="5556" r="98765">
                        <a14:foregroundMark x1="78086" y1="24769" x2="78086" y2="24769"/>
                        <a14:foregroundMark x1="76235" y1="34722" x2="76235" y2="34722"/>
                        <a14:foregroundMark x1="31790" y1="29630" x2="31790" y2="29630"/>
                        <a14:foregroundMark x1="33642" y1="37500" x2="33642" y2="37500"/>
                        <a14:foregroundMark x1="86111" y1="38194" x2="86111" y2="38194"/>
                        <a14:foregroundMark x1="84877" y1="44676" x2="84877" y2="44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7313" y="3715243"/>
            <a:ext cx="2482781" cy="331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76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資料前處理舉例</a:t>
            </a:r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169540"/>
              </p:ext>
            </p:extLst>
          </p:nvPr>
        </p:nvGraphicFramePr>
        <p:xfrm>
          <a:off x="985507" y="2975999"/>
          <a:ext cx="3240000" cy="158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415999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原始句子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78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餐桌上有蘋果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6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鱔魚意麵是甜的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6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雞肉飯也是甜的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2347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82077"/>
              </p:ext>
            </p:extLst>
          </p:nvPr>
        </p:nvGraphicFramePr>
        <p:xfrm>
          <a:off x="4225507" y="2975999"/>
          <a:ext cx="3240000" cy="1584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3607417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經過斷詞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39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餐桌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蘋果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7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鱔魚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意麵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甜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00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雞肉飯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也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甜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814066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107189"/>
              </p:ext>
            </p:extLst>
          </p:nvPr>
        </p:nvGraphicFramePr>
        <p:xfrm>
          <a:off x="7465507" y="2975999"/>
          <a:ext cx="3600000" cy="15849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3607417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去除停用詞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39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餐桌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有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蘋果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7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鱔魚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意麵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00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雞肉飯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也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814066"/>
                  </a:ext>
                </a:extLst>
              </a:tr>
            </a:tbl>
          </a:graphicData>
        </a:graphic>
      </p:graphicFrame>
      <p:sp>
        <p:nvSpPr>
          <p:cNvPr id="17" name="弧形箭號 (下彎) 16"/>
          <p:cNvSpPr/>
          <p:nvPr/>
        </p:nvSpPr>
        <p:spPr>
          <a:xfrm rot="10800000" flipH="1">
            <a:off x="6178137" y="4651742"/>
            <a:ext cx="3087370" cy="8554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752840" y="1506590"/>
            <a:ext cx="945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斷詞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6577781" y="5507149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去除停用詞</a:t>
            </a:r>
          </a:p>
        </p:txBody>
      </p:sp>
      <p:sp>
        <p:nvSpPr>
          <p:cNvPr id="16" name="弧形箭號 (下彎) 15"/>
          <p:cNvSpPr/>
          <p:nvPr/>
        </p:nvSpPr>
        <p:spPr>
          <a:xfrm>
            <a:off x="2681822" y="2029810"/>
            <a:ext cx="3087370" cy="8554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51503" y="4706930"/>
            <a:ext cx="23262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停用詞定義：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頻繁出現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無具體含義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無助於文本分析</a:t>
            </a:r>
            <a:endParaRPr lang="zh-TW" altLang="en-US" sz="2000" dirty="0"/>
          </a:p>
        </p:txBody>
      </p:sp>
      <p:sp>
        <p:nvSpPr>
          <p:cNvPr id="21" name="橢圓 20"/>
          <p:cNvSpPr/>
          <p:nvPr/>
        </p:nvSpPr>
        <p:spPr>
          <a:xfrm>
            <a:off x="5420992" y="3398480"/>
            <a:ext cx="354550" cy="3468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918979" y="3792633"/>
            <a:ext cx="354550" cy="3468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894192" y="3799699"/>
            <a:ext cx="354550" cy="3468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915472" y="4194674"/>
            <a:ext cx="354550" cy="3468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891349" y="4194673"/>
            <a:ext cx="354550" cy="3468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50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16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去除停用詞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2493883"/>
              </p:ext>
            </p:extLst>
          </p:nvPr>
        </p:nvGraphicFramePr>
        <p:xfrm>
          <a:off x="839449" y="1738860"/>
          <a:ext cx="10013430" cy="428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026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文字探勘的基本流程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18" y="2353457"/>
            <a:ext cx="10134062" cy="3013021"/>
          </a:xfr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20B809D6-33AC-EABC-4279-409108480913}"/>
              </a:ext>
            </a:extLst>
          </p:cNvPr>
          <p:cNvSpPr/>
          <p:nvPr/>
        </p:nvSpPr>
        <p:spPr>
          <a:xfrm rot="19269862">
            <a:off x="6511180" y="2118781"/>
            <a:ext cx="367697" cy="621792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37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TF-IDF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A0D2A30-430F-1DF8-E04B-45FDBEAFF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2D3162-D8F7-23C1-BFE7-B4494463684B}"/>
              </a:ext>
            </a:extLst>
          </p:cNvPr>
          <p:cNvSpPr txBox="1"/>
          <p:nvPr/>
        </p:nvSpPr>
        <p:spPr>
          <a:xfrm>
            <a:off x="765528" y="1759960"/>
            <a:ext cx="102900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TF-IDF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是一種用於資訊檢索與文字探勘的加權技術，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目的是想要找出重要的詞語，包含兩個部分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詞頻（</a:t>
            </a:r>
            <a:r>
              <a:rPr lang="en-US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term frequency, TF</a:t>
            </a:r>
            <a:r>
              <a:rPr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en-US" altLang="zh-TW" sz="2400" b="1" dirty="0">
              <a:solidFill>
                <a:srgbClr val="DB9C7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逆向檔案頻率（</a:t>
            </a:r>
            <a:r>
              <a:rPr lang="en-US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inverse document frequency, IDF</a:t>
            </a:r>
            <a:r>
              <a:rPr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en-US" altLang="zh-TW" sz="2400" b="1" dirty="0">
              <a:solidFill>
                <a:srgbClr val="DB9C7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365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32D3162-D8F7-23C1-BFE7-B4494463684B}"/>
                  </a:ext>
                </a:extLst>
              </p:cNvPr>
              <p:cNvSpPr txBox="1"/>
              <p:nvPr/>
            </p:nvSpPr>
            <p:spPr>
              <a:xfrm>
                <a:off x="765528" y="1759960"/>
                <a:ext cx="10290048" cy="4756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詞頻</a:t>
                </a:r>
                <a:r>
                  <a:rPr lang="zh-CN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（</a:t>
                </a:r>
                <a:r>
                  <a:rPr lang="en-US" altLang="zh-CN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TF</a:t>
                </a:r>
                <a:r>
                  <a:rPr lang="zh-CN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）</a:t>
                </a:r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b="1" dirty="0">
                    <a:solidFill>
                      <a:srgbClr val="DB9C73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單詞出現在一份文件的頻率</a:t>
                </a:r>
                <a:endParaRPr lang="en-US" altLang="zh-TW" sz="2400" b="1" dirty="0">
                  <a:solidFill>
                    <a:srgbClr val="DB9C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例如：十萬 </a:t>
                </a:r>
                <a:r>
                  <a:rPr lang="en-US" altLang="zh-TW" sz="24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 </a:t>
                </a:r>
                <a:r>
                  <a:rPr lang="zh-TW" altLang="en-US" sz="24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青年 </a:t>
                </a:r>
                <a:r>
                  <a:rPr lang="en-US" altLang="zh-TW" sz="24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 </a:t>
                </a:r>
                <a:r>
                  <a:rPr lang="zh-TW" altLang="en-US" sz="24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十萬 </a:t>
                </a:r>
                <a:r>
                  <a:rPr lang="en-US" altLang="zh-TW" sz="24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 </a:t>
                </a:r>
                <a:r>
                  <a:rPr lang="zh-TW" altLang="en-US" sz="24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肝，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「十萬」</a:t>
                </a:r>
                <a:r>
                  <a:rPr lang="zh-TW" altLang="en-US" sz="24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出現了</a:t>
                </a:r>
                <a:r>
                  <a:rPr lang="zh-TW" altLang="en-US" sz="2400" b="1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２</a:t>
                </a:r>
                <a:r>
                  <a:rPr lang="zh-TW" altLang="en-US" sz="24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次，總共有</a:t>
                </a:r>
                <a:r>
                  <a:rPr lang="zh-TW" altLang="en-US" sz="2400" b="1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４</a:t>
                </a:r>
                <a:r>
                  <a:rPr lang="zh-TW" altLang="en-US" sz="24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個字詞，</a:t>
                </a:r>
                <a:b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因此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smtClean="0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  <m:t>𝒕𝒇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TW" sz="2400" b="1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1" i="1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TW" sz="2400" b="1" i="1" smtClean="0">
                        <a:solidFill>
                          <a:srgbClr val="DB9C7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1" i="1" smtClean="0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 smtClean="0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TW" sz="2400" b="1" i="1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TW" sz="2400" b="1" i="1" smtClean="0">
                        <a:solidFill>
                          <a:srgbClr val="DB9C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 smtClean="0">
                        <a:solidFill>
                          <a:srgbClr val="DB9C73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sz="2400" b="1" i="1" smtClean="0">
                        <a:solidFill>
                          <a:srgbClr val="DB9C73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1" i="1">
                        <a:solidFill>
                          <a:srgbClr val="DB9C73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altLang="zh-TW" sz="2400" b="1" dirty="0">
                  <a:solidFill>
                    <a:srgbClr val="DB9C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32D3162-D8F7-23C1-BFE7-B44944636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28" y="1759960"/>
                <a:ext cx="10290048" cy="4756623"/>
              </a:xfrm>
              <a:prstGeom prst="rect">
                <a:avLst/>
              </a:prstGeom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詞頻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" altLang="zh-TW" dirty="0"/>
              <a:t>TF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A0D2A30-430F-1DF8-E04B-45FDBEAFF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209118" y="2863378"/>
                <a:ext cx="5269299" cy="990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表示該詞在</a:t>
                </a:r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文件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中出現的次數</a:t>
                </a:r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表示該</a:t>
                </a:r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文件</a:t>
                </a:r>
                <a:r>
                  <a:rPr lang="zh-TW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中所有詞語出現的字數之總和</a:t>
                </a:r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118" y="2863378"/>
                <a:ext cx="5269299" cy="990271"/>
              </a:xfrm>
              <a:prstGeom prst="rect">
                <a:avLst/>
              </a:prstGeom>
              <a:blipFill>
                <a:blip r:embed="rId3"/>
                <a:stretch>
                  <a:fillRect l="-347" b="-30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77586" y="2944948"/>
                <a:ext cx="2454374" cy="839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586" y="2944948"/>
                <a:ext cx="2454374" cy="839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3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A5444-B7A9-B9B6-49C8-A69A1ED3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046931-0206-5F0E-E2D5-9649AF060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zh-TW" altLang="en-US"/>
          </a:p>
        </p:txBody>
      </p:sp>
      <p:sp>
        <p:nvSpPr>
          <p:cNvPr id="5" name="Google Shape;1038;p45">
            <a:extLst>
              <a:ext uri="{FF2B5EF4-FFF2-40B4-BE49-F238E27FC236}">
                <a16:creationId xmlns:a16="http://schemas.microsoft.com/office/drawing/2014/main" id="{87538E6E-7122-790F-6E45-284773ECC2EF}"/>
              </a:ext>
            </a:extLst>
          </p:cNvPr>
          <p:cNvSpPr/>
          <p:nvPr/>
        </p:nvSpPr>
        <p:spPr>
          <a:xfrm>
            <a:off x="1740715" y="2204628"/>
            <a:ext cx="1030057" cy="10438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1045;p45">
            <a:extLst>
              <a:ext uri="{FF2B5EF4-FFF2-40B4-BE49-F238E27FC236}">
                <a16:creationId xmlns:a16="http://schemas.microsoft.com/office/drawing/2014/main" id="{FEF4E677-EA17-7C9E-3B75-5FCC435EDA23}"/>
              </a:ext>
            </a:extLst>
          </p:cNvPr>
          <p:cNvSpPr/>
          <p:nvPr/>
        </p:nvSpPr>
        <p:spPr>
          <a:xfrm>
            <a:off x="4270474" y="2204628"/>
            <a:ext cx="1030057" cy="10438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800"/>
          </a:p>
        </p:txBody>
      </p:sp>
      <p:sp>
        <p:nvSpPr>
          <p:cNvPr id="7" name="Google Shape;1052;p45">
            <a:extLst>
              <a:ext uri="{FF2B5EF4-FFF2-40B4-BE49-F238E27FC236}">
                <a16:creationId xmlns:a16="http://schemas.microsoft.com/office/drawing/2014/main" id="{5A9AE681-595C-DA3F-6550-31DE33C1B2BA}"/>
              </a:ext>
            </a:extLst>
          </p:cNvPr>
          <p:cNvSpPr/>
          <p:nvPr/>
        </p:nvSpPr>
        <p:spPr>
          <a:xfrm>
            <a:off x="6612514" y="2204628"/>
            <a:ext cx="1030057" cy="1043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800"/>
          </a:p>
        </p:txBody>
      </p:sp>
      <p:sp>
        <p:nvSpPr>
          <p:cNvPr id="8" name="Google Shape;1059;p45">
            <a:extLst>
              <a:ext uri="{FF2B5EF4-FFF2-40B4-BE49-F238E27FC236}">
                <a16:creationId xmlns:a16="http://schemas.microsoft.com/office/drawing/2014/main" id="{C59A6447-2DAB-522B-BEE1-B8AA2F2ABF66}"/>
              </a:ext>
            </a:extLst>
          </p:cNvPr>
          <p:cNvSpPr/>
          <p:nvPr/>
        </p:nvSpPr>
        <p:spPr>
          <a:xfrm>
            <a:off x="8991885" y="2204628"/>
            <a:ext cx="1030057" cy="10438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800" dirty="0"/>
          </a:p>
        </p:txBody>
      </p:sp>
      <p:sp>
        <p:nvSpPr>
          <p:cNvPr id="9" name="Google Shape;1033;p45">
            <a:extLst>
              <a:ext uri="{FF2B5EF4-FFF2-40B4-BE49-F238E27FC236}">
                <a16:creationId xmlns:a16="http://schemas.microsoft.com/office/drawing/2014/main" id="{C8D46A73-3A1B-ECDA-3F14-60F8B0D565E4}"/>
              </a:ext>
            </a:extLst>
          </p:cNvPr>
          <p:cNvSpPr/>
          <p:nvPr/>
        </p:nvSpPr>
        <p:spPr>
          <a:xfrm>
            <a:off x="1502558" y="4351056"/>
            <a:ext cx="1498800" cy="7134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文字探勘</a:t>
            </a:r>
            <a:endParaRPr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Google Shape;1040;p45">
            <a:extLst>
              <a:ext uri="{FF2B5EF4-FFF2-40B4-BE49-F238E27FC236}">
                <a16:creationId xmlns:a16="http://schemas.microsoft.com/office/drawing/2014/main" id="{EC2B9823-82E3-E13D-274C-6A910BC66014}"/>
              </a:ext>
            </a:extLst>
          </p:cNvPr>
          <p:cNvSpPr/>
          <p:nvPr/>
        </p:nvSpPr>
        <p:spPr>
          <a:xfrm>
            <a:off x="4032307" y="4351056"/>
            <a:ext cx="1498800" cy="7134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資料前處理</a:t>
            </a:r>
            <a:endParaRPr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Google Shape;1047;p45">
            <a:extLst>
              <a:ext uri="{FF2B5EF4-FFF2-40B4-BE49-F238E27FC236}">
                <a16:creationId xmlns:a16="http://schemas.microsoft.com/office/drawing/2014/main" id="{07B1C9F2-E318-6215-319B-1BC660E79783}"/>
              </a:ext>
            </a:extLst>
          </p:cNvPr>
          <p:cNvSpPr/>
          <p:nvPr/>
        </p:nvSpPr>
        <p:spPr>
          <a:xfrm>
            <a:off x="6374090" y="4351056"/>
            <a:ext cx="1498800" cy="7134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TF-IDF</a:t>
            </a:r>
            <a:endParaRPr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Google Shape;1054;p45">
            <a:extLst>
              <a:ext uri="{FF2B5EF4-FFF2-40B4-BE49-F238E27FC236}">
                <a16:creationId xmlns:a16="http://schemas.microsoft.com/office/drawing/2014/main" id="{58C4A9ED-80B7-F2E0-77FF-6D2E651F3BB4}"/>
              </a:ext>
            </a:extLst>
          </p:cNvPr>
          <p:cNvSpPr/>
          <p:nvPr/>
        </p:nvSpPr>
        <p:spPr>
          <a:xfrm>
            <a:off x="8753518" y="4351056"/>
            <a:ext cx="1498800" cy="7134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實作練習</a:t>
            </a:r>
            <a:endParaRPr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Google Shape;1067;p45">
            <a:extLst>
              <a:ext uri="{FF2B5EF4-FFF2-40B4-BE49-F238E27FC236}">
                <a16:creationId xmlns:a16="http://schemas.microsoft.com/office/drawing/2014/main" id="{3B9F9501-CDBF-77AA-4009-3C9746B577C0}"/>
              </a:ext>
            </a:extLst>
          </p:cNvPr>
          <p:cNvCxnSpPr>
            <a:cxnSpLocks/>
          </p:cNvCxnSpPr>
          <p:nvPr/>
        </p:nvCxnSpPr>
        <p:spPr>
          <a:xfrm flipH="1">
            <a:off x="2251958" y="3248526"/>
            <a:ext cx="150" cy="11025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067;p45">
            <a:extLst>
              <a:ext uri="{FF2B5EF4-FFF2-40B4-BE49-F238E27FC236}">
                <a16:creationId xmlns:a16="http://schemas.microsoft.com/office/drawing/2014/main" id="{3A2DB32C-53FB-16AD-2682-42A93992F9D7}"/>
              </a:ext>
            </a:extLst>
          </p:cNvPr>
          <p:cNvCxnSpPr>
            <a:cxnSpLocks/>
          </p:cNvCxnSpPr>
          <p:nvPr/>
        </p:nvCxnSpPr>
        <p:spPr>
          <a:xfrm flipH="1">
            <a:off x="4791782" y="3248526"/>
            <a:ext cx="150" cy="11025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067;p45">
            <a:extLst>
              <a:ext uri="{FF2B5EF4-FFF2-40B4-BE49-F238E27FC236}">
                <a16:creationId xmlns:a16="http://schemas.microsoft.com/office/drawing/2014/main" id="{A432AB5B-1D20-69A5-F709-B8331EEB1490}"/>
              </a:ext>
            </a:extLst>
          </p:cNvPr>
          <p:cNvCxnSpPr>
            <a:cxnSpLocks/>
          </p:cNvCxnSpPr>
          <p:nvPr/>
        </p:nvCxnSpPr>
        <p:spPr>
          <a:xfrm flipH="1">
            <a:off x="7123340" y="3255860"/>
            <a:ext cx="150" cy="11025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67;p45">
            <a:extLst>
              <a:ext uri="{FF2B5EF4-FFF2-40B4-BE49-F238E27FC236}">
                <a16:creationId xmlns:a16="http://schemas.microsoft.com/office/drawing/2014/main" id="{56183FD4-D98A-9943-4DFF-88DDCC774C9F}"/>
              </a:ext>
            </a:extLst>
          </p:cNvPr>
          <p:cNvCxnSpPr>
            <a:cxnSpLocks/>
          </p:cNvCxnSpPr>
          <p:nvPr/>
        </p:nvCxnSpPr>
        <p:spPr>
          <a:xfrm flipH="1">
            <a:off x="9502768" y="3248526"/>
            <a:ext cx="150" cy="11025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982;p44">
            <a:extLst>
              <a:ext uri="{FF2B5EF4-FFF2-40B4-BE49-F238E27FC236}">
                <a16:creationId xmlns:a16="http://schemas.microsoft.com/office/drawing/2014/main" id="{F7EBD0A3-B859-8499-306A-6E02225609DF}"/>
              </a:ext>
            </a:extLst>
          </p:cNvPr>
          <p:cNvSpPr/>
          <p:nvPr/>
        </p:nvSpPr>
        <p:spPr>
          <a:xfrm rot="5400000">
            <a:off x="317094" y="2771772"/>
            <a:ext cx="3959700" cy="2094769"/>
          </a:xfrm>
          <a:prstGeom prst="roundRect">
            <a:avLst>
              <a:gd name="adj" fmla="val 0"/>
            </a:avLst>
          </a:prstGeom>
          <a:solidFill>
            <a:srgbClr val="FAAD5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82;p44">
            <a:extLst>
              <a:ext uri="{FF2B5EF4-FFF2-40B4-BE49-F238E27FC236}">
                <a16:creationId xmlns:a16="http://schemas.microsoft.com/office/drawing/2014/main" id="{1B22447A-D918-FD6B-258A-9438D61C47D2}"/>
              </a:ext>
            </a:extLst>
          </p:cNvPr>
          <p:cNvSpPr/>
          <p:nvPr/>
        </p:nvSpPr>
        <p:spPr>
          <a:xfrm rot="5400000">
            <a:off x="2801856" y="2752406"/>
            <a:ext cx="3959700" cy="209476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982;p44">
            <a:extLst>
              <a:ext uri="{FF2B5EF4-FFF2-40B4-BE49-F238E27FC236}">
                <a16:creationId xmlns:a16="http://schemas.microsoft.com/office/drawing/2014/main" id="{3DF99319-6469-2A71-ED87-83F716E1222B}"/>
              </a:ext>
            </a:extLst>
          </p:cNvPr>
          <p:cNvSpPr/>
          <p:nvPr/>
        </p:nvSpPr>
        <p:spPr>
          <a:xfrm rot="5400000">
            <a:off x="5143489" y="2752405"/>
            <a:ext cx="3959700" cy="2094769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82;p44">
            <a:extLst>
              <a:ext uri="{FF2B5EF4-FFF2-40B4-BE49-F238E27FC236}">
                <a16:creationId xmlns:a16="http://schemas.microsoft.com/office/drawing/2014/main" id="{CF03D422-589D-E235-B1BF-F9D9C68350F2}"/>
              </a:ext>
            </a:extLst>
          </p:cNvPr>
          <p:cNvSpPr/>
          <p:nvPr/>
        </p:nvSpPr>
        <p:spPr>
          <a:xfrm rot="5400000">
            <a:off x="7509185" y="2752404"/>
            <a:ext cx="3959700" cy="2094769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AEBB961-46ED-0344-D15D-64F197EF5367}"/>
              </a:ext>
            </a:extLst>
          </p:cNvPr>
          <p:cNvSpPr txBox="1"/>
          <p:nvPr/>
        </p:nvSpPr>
        <p:spPr>
          <a:xfrm>
            <a:off x="12777537" y="1720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707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32D3162-D8F7-23C1-BFE7-B4494463684B}"/>
                  </a:ext>
                </a:extLst>
              </p:cNvPr>
              <p:cNvSpPr txBox="1"/>
              <p:nvPr/>
            </p:nvSpPr>
            <p:spPr>
              <a:xfrm>
                <a:off x="765528" y="1720153"/>
                <a:ext cx="10290048" cy="4216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逆向檔案頻率</a:t>
                </a:r>
                <a:r>
                  <a:rPr lang="zh-CN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（</a:t>
                </a:r>
                <a:r>
                  <a:rPr lang="en-US" altLang="zh-CN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IDF</a:t>
                </a:r>
                <a:r>
                  <a:rPr lang="zh-CN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）</a:t>
                </a:r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 </a:t>
                </a:r>
                <a:r>
                  <a:rPr lang="zh-TW" altLang="en-US" sz="2400" b="1" dirty="0">
                    <a:solidFill>
                      <a:srgbClr val="DB9C73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單詞對於語料庫的重要程度</a:t>
                </a:r>
                <a:endParaRPr lang="en-US" altLang="zh-TW" sz="2400" b="1" dirty="0">
                  <a:solidFill>
                    <a:srgbClr val="DB9C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例如：總共有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個文件，其中有５個文件中有提及「十萬」這個字詞，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rgbClr val="DB9C73"/>
                        </a:solidFill>
                        <a:latin typeface="Cambria Math" panose="02040503050406030204" pitchFamily="18" charset="0"/>
                      </a:rPr>
                      <m:t>𝒊𝒅</m:t>
                    </m:r>
                    <m:sSub>
                      <m:sSubPr>
                        <m:ctrlPr>
                          <a:rPr lang="en-US" altLang="zh-TW" sz="2400" b="1" i="1" smtClean="0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sz="2400" b="1" i="1" smtClean="0">
                        <a:solidFill>
                          <a:srgbClr val="DB9C7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 smtClean="0">
                        <a:solidFill>
                          <a:srgbClr val="DB9C73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f>
                      <m:fPr>
                        <m:ctrlPr>
                          <a:rPr lang="en-US" altLang="zh-TW" sz="2400" b="1" i="1" smtClean="0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 smtClean="0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en-US" altLang="zh-TW" sz="2400" b="1" i="1" smtClean="0">
                            <a:solidFill>
                              <a:srgbClr val="DB9C73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zh-TW" altLang="en-US" sz="2400" b="1" i="1">
                        <a:solidFill>
                          <a:srgbClr val="DB9C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≒</m:t>
                    </m:r>
                    <m:r>
                      <a:rPr lang="en-US" altLang="zh-TW" sz="2400" b="1" i="1" smtClean="0">
                        <a:solidFill>
                          <a:srgbClr val="DB9C73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sz="2400" b="1" i="1" smtClean="0">
                        <a:solidFill>
                          <a:srgbClr val="DB9C73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b="1" i="1" smtClean="0">
                        <a:solidFill>
                          <a:srgbClr val="DB9C73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altLang="zh-TW" sz="2400" b="1" dirty="0">
                  <a:solidFill>
                    <a:srgbClr val="DB9C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32D3162-D8F7-23C1-BFE7-B44944636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28" y="1720153"/>
                <a:ext cx="10290048" cy="4216667"/>
              </a:xfrm>
              <a:prstGeom prst="rect">
                <a:avLst/>
              </a:prstGeom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逆向檔案頻率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IDF)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A0D2A30-430F-1DF8-E04B-45FDBEAFF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813036" y="2974549"/>
                <a:ext cx="3194272" cy="939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𝑖𝑑𝑓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036" y="2974549"/>
                <a:ext cx="3194272" cy="939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673212" y="2927806"/>
                <a:ext cx="6096000" cy="9864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文件</a:t>
                </a:r>
                <a:r>
                  <a:rPr lang="zh-TW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總數</a:t>
                </a:r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代表在</a:t>
                </a:r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文件</a:t>
                </a:r>
                <a:r>
                  <a:rPr lang="zh-TW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中有包含詞語</a:t>
                </a:r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的檔案數目</a:t>
                </a:r>
                <a:endPara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212" y="2927806"/>
                <a:ext cx="6096000" cy="986424"/>
              </a:xfrm>
              <a:prstGeom prst="rect">
                <a:avLst/>
              </a:prstGeom>
              <a:blipFill>
                <a:blip r:embed="rId4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2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BFADDCF4-1284-44FD-A4A8-580025D17F26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6365633" y="1455828"/>
                <a:ext cx="5596518" cy="4615188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將前面所得到的兩個值相乘，就可以得到這個詞語的</a:t>
                </a:r>
                <a:r>
                  <a:rPr kumimoji="1" lang="en" altLang="zh-TW" sz="2400" dirty="0"/>
                  <a:t>TF-IDF</a:t>
                </a:r>
                <a:endParaRPr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smtClean="0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  <m:t>𝒕𝒇𝒊𝒅𝒇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2400" b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1" i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2400" b="1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  <m:t>𝒕𝒇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2400" b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1" i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2400" b="1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zh-TW" sz="2400" b="1" i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  <m:t>𝒊𝒅𝒇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rgbClr val="DB9C73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TW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2400" b="1" i="1" smtClean="0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1" i="1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altLang="zh-TW" sz="2400" b="1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1" i="1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2400" b="1" i="1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1" i="1" smtClean="0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altLang="zh-TW" sz="2400" b="1" i="1" smtClean="0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2400" b="1" i="1" smtClean="0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1" i="1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400" b="1" i="1" smtClean="0">
                          <a:solidFill>
                            <a:srgbClr val="DB9C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zh-TW" sz="2400" b="1" dirty="0">
                  <a:solidFill>
                    <a:srgbClr val="DB9C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如果一個詞語具有</a:t>
                </a:r>
                <a:r>
                  <a:rPr lang="zh-TW" altLang="en-US" sz="2400" b="1" dirty="0">
                    <a:solidFill>
                      <a:srgbClr val="DB9C73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高</a:t>
                </a:r>
                <a:r>
                  <a:rPr lang="en-US" altLang="zh-TW" sz="2400" b="1" dirty="0">
                    <a:solidFill>
                      <a:srgbClr val="DB9C73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TF</a:t>
                </a:r>
                <a:r>
                  <a:rPr lang="zh-TW" altLang="en-US" sz="2400" b="1" dirty="0">
                    <a:solidFill>
                      <a:srgbClr val="DB9C73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＆高</a:t>
                </a:r>
                <a:r>
                  <a:rPr lang="en-US" altLang="zh-TW" sz="2400" b="1" dirty="0">
                    <a:solidFill>
                      <a:srgbClr val="DB9C73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IDF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，亦即</a:t>
                </a:r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TF-IDF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計算出來的結果越大，則表示這個詞語較為重要！</a:t>
                </a:r>
                <a:endParaRPr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BFADDCF4-1284-44FD-A4A8-580025D17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6365633" y="1455828"/>
                <a:ext cx="5596518" cy="4615188"/>
              </a:xfrm>
              <a:blipFill>
                <a:blip r:embed="rId3"/>
                <a:stretch>
                  <a:fillRect l="-14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C97C1F16-A811-4A69-9919-B85614A4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TF-IDF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870BF-048A-4229-8388-53C7DCEB7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TF-IDF</a:t>
            </a:r>
            <a:endParaRPr lang="zh-TW" altLang="en-US" dirty="0"/>
          </a:p>
        </p:txBody>
      </p:sp>
      <p:pic>
        <p:nvPicPr>
          <p:cNvPr id="5122" name="Picture 2" descr="谷歌优化推广_谷歌竞价_外贸推广技术博客_全球搜®">
            <a:extLst>
              <a:ext uri="{FF2B5EF4-FFF2-40B4-BE49-F238E27FC236}">
                <a16:creationId xmlns:a16="http://schemas.microsoft.com/office/drawing/2014/main" id="{91EE235C-2BD0-0CBB-4308-91C9607B4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644" y="2436516"/>
            <a:ext cx="5417724" cy="288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重点标记装饰元素PNG图片素材下载_重点PNG_熊猫办公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08" b="92436" l="6923" r="95385">
                        <a14:foregroundMark x1="88846" y1="60513" x2="88846" y2="60513"/>
                        <a14:foregroundMark x1="52051" y1="92436" x2="52051" y2="92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0856" y="4800466"/>
            <a:ext cx="969339" cy="6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68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0F644FED-E536-F149-CF56-ABACE6EC6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開發工具介紹</a:t>
            </a:r>
            <a:endParaRPr kumimoji="1" lang="en-US" altLang="zh-TW" dirty="0"/>
          </a:p>
          <a:p>
            <a:r>
              <a:rPr kumimoji="1" lang="zh-TW" altLang="en-US" dirty="0"/>
              <a:t>資料集介紹</a:t>
            </a:r>
            <a:endParaRPr kumimoji="1" lang="en-US" altLang="zh-TW" dirty="0"/>
          </a:p>
          <a:p>
            <a:r>
              <a:rPr kumimoji="1" lang="zh-TW" altLang="en-US" dirty="0"/>
              <a:t>環境建置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738292-9228-FCAD-CDFC-C86A2ECC6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前置作業流程</a:t>
            </a:r>
          </a:p>
        </p:txBody>
      </p:sp>
      <p:sp>
        <p:nvSpPr>
          <p:cNvPr id="6" name="文字版面配置區 3">
            <a:extLst>
              <a:ext uri="{FF2B5EF4-FFF2-40B4-BE49-F238E27FC236}">
                <a16:creationId xmlns:a16="http://schemas.microsoft.com/office/drawing/2014/main" id="{A04B052D-3A53-43E1-819D-408300A17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主題</a:t>
            </a:r>
            <a:r>
              <a:rPr lang="en-US" altLang="zh-TW" dirty="0"/>
              <a:t> 7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39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138D4-EDA2-75DC-A1DE-0C937F34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開發工具介紹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832A0D-877F-0D45-E435-7ACDB7321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9F3E1A-B0AA-37EF-C32C-D8061795B7F6}"/>
              </a:ext>
            </a:extLst>
          </p:cNvPr>
          <p:cNvSpPr txBox="1"/>
          <p:nvPr/>
        </p:nvSpPr>
        <p:spPr>
          <a:xfrm>
            <a:off x="578946" y="1914130"/>
            <a:ext cx="4254311" cy="2240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程式語言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098" name="Picture 2" descr="PYTHON 入門實作班- 中央大學企業資源規劃暨大數據分析中心">
            <a:extLst>
              <a:ext uri="{FF2B5EF4-FFF2-40B4-BE49-F238E27FC236}">
                <a16:creationId xmlns:a16="http://schemas.microsoft.com/office/drawing/2014/main" id="{9A80D7E4-1A70-FBB2-F35B-72E5C068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2570" y="1549007"/>
            <a:ext cx="1836449" cy="183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D954F2-9430-D602-308B-A60C5BBF8704}"/>
              </a:ext>
            </a:extLst>
          </p:cNvPr>
          <p:cNvSpPr txBox="1"/>
          <p:nvPr/>
        </p:nvSpPr>
        <p:spPr>
          <a:xfrm>
            <a:off x="5712453" y="1914130"/>
            <a:ext cx="4465690" cy="2240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編輯器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100" name="Picture 4" descr="Colab: An easy way to learn and use TensorFlow — The TensorFlow Blog">
            <a:extLst>
              <a:ext uri="{FF2B5EF4-FFF2-40B4-BE49-F238E27FC236}">
                <a16:creationId xmlns:a16="http://schemas.microsoft.com/office/drawing/2014/main" id="{0404A54F-36A7-E1AB-BBCF-D200C88BF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8745" y="1592551"/>
            <a:ext cx="2674257" cy="118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andas 教程| 菜鸟教程">
            <a:extLst>
              <a:ext uri="{FF2B5EF4-FFF2-40B4-BE49-F238E27FC236}">
                <a16:creationId xmlns:a16="http://schemas.microsoft.com/office/drawing/2014/main" id="{6ABDEC7D-FB61-FEB9-4143-6AB5FEB2B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1" y="3320669"/>
            <a:ext cx="1663200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圓角矩形 5">
            <a:extLst>
              <a:ext uri="{FF2B5EF4-FFF2-40B4-BE49-F238E27FC236}">
                <a16:creationId xmlns:a16="http://schemas.microsoft.com/office/drawing/2014/main" id="{8FFF1E9F-D567-9523-7A11-FB73A8F5F77F}"/>
              </a:ext>
            </a:extLst>
          </p:cNvPr>
          <p:cNvSpPr/>
          <p:nvPr/>
        </p:nvSpPr>
        <p:spPr>
          <a:xfrm>
            <a:off x="1423924" y="4925585"/>
            <a:ext cx="3047791" cy="1022876"/>
          </a:xfrm>
          <a:custGeom>
            <a:avLst/>
            <a:gdLst>
              <a:gd name="connsiteX0" fmla="*/ 0 w 5553694"/>
              <a:gd name="connsiteY0" fmla="*/ 180004 h 1080000"/>
              <a:gd name="connsiteX1" fmla="*/ 180004 w 5553694"/>
              <a:gd name="connsiteY1" fmla="*/ 0 h 1080000"/>
              <a:gd name="connsiteX2" fmla="*/ 809017 w 5553694"/>
              <a:gd name="connsiteY2" fmla="*/ 0 h 1080000"/>
              <a:gd name="connsiteX3" fmla="*/ 1386093 w 5553694"/>
              <a:gd name="connsiteY3" fmla="*/ 0 h 1080000"/>
              <a:gd name="connsiteX4" fmla="*/ 1963170 w 5553694"/>
              <a:gd name="connsiteY4" fmla="*/ 0 h 1080000"/>
              <a:gd name="connsiteX5" fmla="*/ 2384435 w 5553694"/>
              <a:gd name="connsiteY5" fmla="*/ 0 h 1080000"/>
              <a:gd name="connsiteX6" fmla="*/ 2909575 w 5553694"/>
              <a:gd name="connsiteY6" fmla="*/ 0 h 1080000"/>
              <a:gd name="connsiteX7" fmla="*/ 3330840 w 5553694"/>
              <a:gd name="connsiteY7" fmla="*/ 0 h 1080000"/>
              <a:gd name="connsiteX8" fmla="*/ 4011790 w 5553694"/>
              <a:gd name="connsiteY8" fmla="*/ 0 h 1080000"/>
              <a:gd name="connsiteX9" fmla="*/ 4588866 w 5553694"/>
              <a:gd name="connsiteY9" fmla="*/ 0 h 1080000"/>
              <a:gd name="connsiteX10" fmla="*/ 5373690 w 5553694"/>
              <a:gd name="connsiteY10" fmla="*/ 0 h 1080000"/>
              <a:gd name="connsiteX11" fmla="*/ 5553694 w 5553694"/>
              <a:gd name="connsiteY11" fmla="*/ 180004 h 1080000"/>
              <a:gd name="connsiteX12" fmla="*/ 5553694 w 5553694"/>
              <a:gd name="connsiteY12" fmla="*/ 554400 h 1080000"/>
              <a:gd name="connsiteX13" fmla="*/ 5553694 w 5553694"/>
              <a:gd name="connsiteY13" fmla="*/ 899996 h 1080000"/>
              <a:gd name="connsiteX14" fmla="*/ 5373690 w 5553694"/>
              <a:gd name="connsiteY14" fmla="*/ 1080000 h 1080000"/>
              <a:gd name="connsiteX15" fmla="*/ 4952424 w 5553694"/>
              <a:gd name="connsiteY15" fmla="*/ 1080000 h 1080000"/>
              <a:gd name="connsiteX16" fmla="*/ 4531159 w 5553694"/>
              <a:gd name="connsiteY16" fmla="*/ 1080000 h 1080000"/>
              <a:gd name="connsiteX17" fmla="*/ 3902146 w 5553694"/>
              <a:gd name="connsiteY17" fmla="*/ 1080000 h 1080000"/>
              <a:gd name="connsiteX18" fmla="*/ 3273133 w 5553694"/>
              <a:gd name="connsiteY18" fmla="*/ 1080000 h 1080000"/>
              <a:gd name="connsiteX19" fmla="*/ 2851867 w 5553694"/>
              <a:gd name="connsiteY19" fmla="*/ 1080000 h 1080000"/>
              <a:gd name="connsiteX20" fmla="*/ 2326728 w 5553694"/>
              <a:gd name="connsiteY20" fmla="*/ 1080000 h 1080000"/>
              <a:gd name="connsiteX21" fmla="*/ 1697714 w 5553694"/>
              <a:gd name="connsiteY21" fmla="*/ 1080000 h 1080000"/>
              <a:gd name="connsiteX22" fmla="*/ 1016765 w 5553694"/>
              <a:gd name="connsiteY22" fmla="*/ 1080000 h 1080000"/>
              <a:gd name="connsiteX23" fmla="*/ 180004 w 5553694"/>
              <a:gd name="connsiteY23" fmla="*/ 1080000 h 1080000"/>
              <a:gd name="connsiteX24" fmla="*/ 0 w 5553694"/>
              <a:gd name="connsiteY24" fmla="*/ 899996 h 1080000"/>
              <a:gd name="connsiteX25" fmla="*/ 0 w 5553694"/>
              <a:gd name="connsiteY25" fmla="*/ 547200 h 1080000"/>
              <a:gd name="connsiteX26" fmla="*/ 0 w 5553694"/>
              <a:gd name="connsiteY26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3694" h="1080000" fill="none" extrusionOk="0">
                <a:moveTo>
                  <a:pt x="0" y="180004"/>
                </a:moveTo>
                <a:cubicBezTo>
                  <a:pt x="3025" y="81839"/>
                  <a:pt x="72815" y="-5897"/>
                  <a:pt x="180004" y="0"/>
                </a:cubicBezTo>
                <a:cubicBezTo>
                  <a:pt x="344244" y="-22052"/>
                  <a:pt x="499946" y="64394"/>
                  <a:pt x="809017" y="0"/>
                </a:cubicBezTo>
                <a:cubicBezTo>
                  <a:pt x="1118088" y="-64394"/>
                  <a:pt x="1230486" y="9783"/>
                  <a:pt x="1386093" y="0"/>
                </a:cubicBezTo>
                <a:cubicBezTo>
                  <a:pt x="1541700" y="-9783"/>
                  <a:pt x="1740171" y="49614"/>
                  <a:pt x="1963170" y="0"/>
                </a:cubicBezTo>
                <a:cubicBezTo>
                  <a:pt x="2186169" y="-49614"/>
                  <a:pt x="2219521" y="49829"/>
                  <a:pt x="2384435" y="0"/>
                </a:cubicBezTo>
                <a:cubicBezTo>
                  <a:pt x="2549349" y="-49829"/>
                  <a:pt x="2688408" y="51750"/>
                  <a:pt x="2909575" y="0"/>
                </a:cubicBezTo>
                <a:cubicBezTo>
                  <a:pt x="3130742" y="-51750"/>
                  <a:pt x="3196925" y="27767"/>
                  <a:pt x="3330840" y="0"/>
                </a:cubicBezTo>
                <a:cubicBezTo>
                  <a:pt x="3464755" y="-27767"/>
                  <a:pt x="3751052" y="25495"/>
                  <a:pt x="4011790" y="0"/>
                </a:cubicBezTo>
                <a:cubicBezTo>
                  <a:pt x="4272528" y="-25495"/>
                  <a:pt x="4423175" y="44852"/>
                  <a:pt x="4588866" y="0"/>
                </a:cubicBezTo>
                <a:cubicBezTo>
                  <a:pt x="4754557" y="-44852"/>
                  <a:pt x="5207177" y="66015"/>
                  <a:pt x="5373690" y="0"/>
                </a:cubicBezTo>
                <a:cubicBezTo>
                  <a:pt x="5461582" y="21329"/>
                  <a:pt x="5547306" y="65595"/>
                  <a:pt x="5553694" y="180004"/>
                </a:cubicBezTo>
                <a:cubicBezTo>
                  <a:pt x="5568800" y="346747"/>
                  <a:pt x="5549681" y="440473"/>
                  <a:pt x="5553694" y="554400"/>
                </a:cubicBezTo>
                <a:cubicBezTo>
                  <a:pt x="5557707" y="668327"/>
                  <a:pt x="5536064" y="803447"/>
                  <a:pt x="5553694" y="899996"/>
                </a:cubicBezTo>
                <a:cubicBezTo>
                  <a:pt x="5539103" y="1005616"/>
                  <a:pt x="5496084" y="1075584"/>
                  <a:pt x="5373690" y="1080000"/>
                </a:cubicBezTo>
                <a:cubicBezTo>
                  <a:pt x="5179642" y="1090800"/>
                  <a:pt x="5115704" y="1055199"/>
                  <a:pt x="4952424" y="1080000"/>
                </a:cubicBezTo>
                <a:cubicBezTo>
                  <a:pt x="4789144" y="1104801"/>
                  <a:pt x="4690070" y="1070073"/>
                  <a:pt x="4531159" y="1080000"/>
                </a:cubicBezTo>
                <a:cubicBezTo>
                  <a:pt x="4372248" y="1089927"/>
                  <a:pt x="4093770" y="1027057"/>
                  <a:pt x="3902146" y="1080000"/>
                </a:cubicBezTo>
                <a:cubicBezTo>
                  <a:pt x="3710522" y="1132943"/>
                  <a:pt x="3503902" y="1045562"/>
                  <a:pt x="3273133" y="1080000"/>
                </a:cubicBezTo>
                <a:cubicBezTo>
                  <a:pt x="3042364" y="1114438"/>
                  <a:pt x="3050564" y="1060555"/>
                  <a:pt x="2851867" y="1080000"/>
                </a:cubicBezTo>
                <a:cubicBezTo>
                  <a:pt x="2653170" y="1099445"/>
                  <a:pt x="2557583" y="1044549"/>
                  <a:pt x="2326728" y="1080000"/>
                </a:cubicBezTo>
                <a:cubicBezTo>
                  <a:pt x="2095873" y="1115451"/>
                  <a:pt x="1863347" y="1032398"/>
                  <a:pt x="1697714" y="1080000"/>
                </a:cubicBezTo>
                <a:cubicBezTo>
                  <a:pt x="1532081" y="1127602"/>
                  <a:pt x="1300245" y="1012202"/>
                  <a:pt x="1016765" y="1080000"/>
                </a:cubicBezTo>
                <a:cubicBezTo>
                  <a:pt x="733285" y="1147798"/>
                  <a:pt x="494814" y="1064007"/>
                  <a:pt x="180004" y="1080000"/>
                </a:cubicBezTo>
                <a:cubicBezTo>
                  <a:pt x="80264" y="1076295"/>
                  <a:pt x="2060" y="988215"/>
                  <a:pt x="0" y="899996"/>
                </a:cubicBezTo>
                <a:cubicBezTo>
                  <a:pt x="-32883" y="807787"/>
                  <a:pt x="12260" y="682112"/>
                  <a:pt x="0" y="547200"/>
                </a:cubicBezTo>
                <a:cubicBezTo>
                  <a:pt x="-12260" y="412288"/>
                  <a:pt x="11725" y="337235"/>
                  <a:pt x="0" y="180004"/>
                </a:cubicBezTo>
                <a:close/>
              </a:path>
              <a:path w="5553694" h="1080000" stroke="0" extrusionOk="0">
                <a:moveTo>
                  <a:pt x="0" y="180004"/>
                </a:moveTo>
                <a:cubicBezTo>
                  <a:pt x="13767" y="97371"/>
                  <a:pt x="79150" y="6969"/>
                  <a:pt x="180004" y="0"/>
                </a:cubicBezTo>
                <a:cubicBezTo>
                  <a:pt x="276723" y="-40947"/>
                  <a:pt x="480875" y="4813"/>
                  <a:pt x="601270" y="0"/>
                </a:cubicBezTo>
                <a:cubicBezTo>
                  <a:pt x="721665" y="-4813"/>
                  <a:pt x="962517" y="10319"/>
                  <a:pt x="1230283" y="0"/>
                </a:cubicBezTo>
                <a:cubicBezTo>
                  <a:pt x="1498049" y="-10319"/>
                  <a:pt x="1549596" y="52460"/>
                  <a:pt x="1807359" y="0"/>
                </a:cubicBezTo>
                <a:cubicBezTo>
                  <a:pt x="2065122" y="-52460"/>
                  <a:pt x="2253300" y="38128"/>
                  <a:pt x="2436372" y="0"/>
                </a:cubicBezTo>
                <a:cubicBezTo>
                  <a:pt x="2619444" y="-38128"/>
                  <a:pt x="2851695" y="29856"/>
                  <a:pt x="3117322" y="0"/>
                </a:cubicBezTo>
                <a:cubicBezTo>
                  <a:pt x="3382949" y="-29856"/>
                  <a:pt x="3392210" y="36274"/>
                  <a:pt x="3590524" y="0"/>
                </a:cubicBezTo>
                <a:cubicBezTo>
                  <a:pt x="3788838" y="-36274"/>
                  <a:pt x="4008479" y="61612"/>
                  <a:pt x="4271474" y="0"/>
                </a:cubicBezTo>
                <a:cubicBezTo>
                  <a:pt x="4534469" y="-61612"/>
                  <a:pt x="4589602" y="39682"/>
                  <a:pt x="4692740" y="0"/>
                </a:cubicBezTo>
                <a:cubicBezTo>
                  <a:pt x="4795878" y="-39682"/>
                  <a:pt x="5223862" y="21006"/>
                  <a:pt x="5373690" y="0"/>
                </a:cubicBezTo>
                <a:cubicBezTo>
                  <a:pt x="5454676" y="19572"/>
                  <a:pt x="5560456" y="107686"/>
                  <a:pt x="5553694" y="180004"/>
                </a:cubicBezTo>
                <a:cubicBezTo>
                  <a:pt x="5577690" y="288548"/>
                  <a:pt x="5527395" y="366478"/>
                  <a:pt x="5553694" y="518400"/>
                </a:cubicBezTo>
                <a:cubicBezTo>
                  <a:pt x="5579993" y="670322"/>
                  <a:pt x="5550724" y="752377"/>
                  <a:pt x="5553694" y="899996"/>
                </a:cubicBezTo>
                <a:cubicBezTo>
                  <a:pt x="5552143" y="996355"/>
                  <a:pt x="5463377" y="1102305"/>
                  <a:pt x="5373690" y="1080000"/>
                </a:cubicBezTo>
                <a:cubicBezTo>
                  <a:pt x="5207304" y="1116041"/>
                  <a:pt x="4988746" y="1043416"/>
                  <a:pt x="4796614" y="1080000"/>
                </a:cubicBezTo>
                <a:cubicBezTo>
                  <a:pt x="4604482" y="1116584"/>
                  <a:pt x="4443584" y="1071860"/>
                  <a:pt x="4323411" y="1080000"/>
                </a:cubicBezTo>
                <a:cubicBezTo>
                  <a:pt x="4203238" y="1088140"/>
                  <a:pt x="3867669" y="1061589"/>
                  <a:pt x="3642461" y="1080000"/>
                </a:cubicBezTo>
                <a:cubicBezTo>
                  <a:pt x="3417253" y="1098411"/>
                  <a:pt x="3339216" y="1071539"/>
                  <a:pt x="3169259" y="1080000"/>
                </a:cubicBezTo>
                <a:cubicBezTo>
                  <a:pt x="2999302" y="1088461"/>
                  <a:pt x="2874433" y="1061476"/>
                  <a:pt x="2592183" y="1080000"/>
                </a:cubicBezTo>
                <a:cubicBezTo>
                  <a:pt x="2309933" y="1098524"/>
                  <a:pt x="2068218" y="1079708"/>
                  <a:pt x="1911233" y="1080000"/>
                </a:cubicBezTo>
                <a:cubicBezTo>
                  <a:pt x="1754248" y="1080292"/>
                  <a:pt x="1541322" y="1040395"/>
                  <a:pt x="1438030" y="1080000"/>
                </a:cubicBezTo>
                <a:cubicBezTo>
                  <a:pt x="1334738" y="1119605"/>
                  <a:pt x="1004633" y="1066479"/>
                  <a:pt x="860954" y="1080000"/>
                </a:cubicBezTo>
                <a:cubicBezTo>
                  <a:pt x="717275" y="1093521"/>
                  <a:pt x="386550" y="1011621"/>
                  <a:pt x="180004" y="1080000"/>
                </a:cubicBezTo>
                <a:cubicBezTo>
                  <a:pt x="74681" y="1089436"/>
                  <a:pt x="5651" y="997976"/>
                  <a:pt x="0" y="899996"/>
                </a:cubicBezTo>
                <a:cubicBezTo>
                  <a:pt x="-37237" y="790342"/>
                  <a:pt x="35340" y="704922"/>
                  <a:pt x="0" y="554400"/>
                </a:cubicBezTo>
                <a:cubicBezTo>
                  <a:pt x="-35340" y="403878"/>
                  <a:pt x="5522" y="330642"/>
                  <a:pt x="0" y="180004"/>
                </a:cubicBezTo>
                <a:close/>
              </a:path>
            </a:pathLst>
          </a:custGeom>
          <a:solidFill>
            <a:srgbClr val="E3D0BE">
              <a:alpha val="80000"/>
            </a:srgbClr>
          </a:solidFill>
          <a:ln w="38100">
            <a:solidFill>
              <a:srgbClr val="DB9C7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000" b="1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TW" altLang="en-US" sz="2000" b="1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程式語言軟體庫，用於資料操縱和分析</a:t>
            </a:r>
            <a:endParaRPr kumimoji="1" lang="zh-TW" altLang="en-US" sz="20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106" name="Picture 10" descr="jieba 0.42.1 - PythonFix.com">
            <a:extLst>
              <a:ext uri="{FF2B5EF4-FFF2-40B4-BE49-F238E27FC236}">
                <a16:creationId xmlns:a16="http://schemas.microsoft.com/office/drawing/2014/main" id="{81718927-2C58-7EC4-D68B-D1C30383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8751" y="3432269"/>
            <a:ext cx="2381966" cy="119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圓角矩形 5">
            <a:extLst>
              <a:ext uri="{FF2B5EF4-FFF2-40B4-BE49-F238E27FC236}">
                <a16:creationId xmlns:a16="http://schemas.microsoft.com/office/drawing/2014/main" id="{9ED97451-3A4E-E121-4D3E-C8BC21E79651}"/>
              </a:ext>
            </a:extLst>
          </p:cNvPr>
          <p:cNvSpPr/>
          <p:nvPr/>
        </p:nvSpPr>
        <p:spPr>
          <a:xfrm>
            <a:off x="4765839" y="4925585"/>
            <a:ext cx="3047791" cy="1022876"/>
          </a:xfrm>
          <a:custGeom>
            <a:avLst/>
            <a:gdLst>
              <a:gd name="connsiteX0" fmla="*/ 0 w 5553694"/>
              <a:gd name="connsiteY0" fmla="*/ 180004 h 1080000"/>
              <a:gd name="connsiteX1" fmla="*/ 180004 w 5553694"/>
              <a:gd name="connsiteY1" fmla="*/ 0 h 1080000"/>
              <a:gd name="connsiteX2" fmla="*/ 809017 w 5553694"/>
              <a:gd name="connsiteY2" fmla="*/ 0 h 1080000"/>
              <a:gd name="connsiteX3" fmla="*/ 1386093 w 5553694"/>
              <a:gd name="connsiteY3" fmla="*/ 0 h 1080000"/>
              <a:gd name="connsiteX4" fmla="*/ 1963170 w 5553694"/>
              <a:gd name="connsiteY4" fmla="*/ 0 h 1080000"/>
              <a:gd name="connsiteX5" fmla="*/ 2384435 w 5553694"/>
              <a:gd name="connsiteY5" fmla="*/ 0 h 1080000"/>
              <a:gd name="connsiteX6" fmla="*/ 2909575 w 5553694"/>
              <a:gd name="connsiteY6" fmla="*/ 0 h 1080000"/>
              <a:gd name="connsiteX7" fmla="*/ 3330840 w 5553694"/>
              <a:gd name="connsiteY7" fmla="*/ 0 h 1080000"/>
              <a:gd name="connsiteX8" fmla="*/ 4011790 w 5553694"/>
              <a:gd name="connsiteY8" fmla="*/ 0 h 1080000"/>
              <a:gd name="connsiteX9" fmla="*/ 4588866 w 5553694"/>
              <a:gd name="connsiteY9" fmla="*/ 0 h 1080000"/>
              <a:gd name="connsiteX10" fmla="*/ 5373690 w 5553694"/>
              <a:gd name="connsiteY10" fmla="*/ 0 h 1080000"/>
              <a:gd name="connsiteX11" fmla="*/ 5553694 w 5553694"/>
              <a:gd name="connsiteY11" fmla="*/ 180004 h 1080000"/>
              <a:gd name="connsiteX12" fmla="*/ 5553694 w 5553694"/>
              <a:gd name="connsiteY12" fmla="*/ 554400 h 1080000"/>
              <a:gd name="connsiteX13" fmla="*/ 5553694 w 5553694"/>
              <a:gd name="connsiteY13" fmla="*/ 899996 h 1080000"/>
              <a:gd name="connsiteX14" fmla="*/ 5373690 w 5553694"/>
              <a:gd name="connsiteY14" fmla="*/ 1080000 h 1080000"/>
              <a:gd name="connsiteX15" fmla="*/ 4952424 w 5553694"/>
              <a:gd name="connsiteY15" fmla="*/ 1080000 h 1080000"/>
              <a:gd name="connsiteX16" fmla="*/ 4531159 w 5553694"/>
              <a:gd name="connsiteY16" fmla="*/ 1080000 h 1080000"/>
              <a:gd name="connsiteX17" fmla="*/ 3902146 w 5553694"/>
              <a:gd name="connsiteY17" fmla="*/ 1080000 h 1080000"/>
              <a:gd name="connsiteX18" fmla="*/ 3273133 w 5553694"/>
              <a:gd name="connsiteY18" fmla="*/ 1080000 h 1080000"/>
              <a:gd name="connsiteX19" fmla="*/ 2851867 w 5553694"/>
              <a:gd name="connsiteY19" fmla="*/ 1080000 h 1080000"/>
              <a:gd name="connsiteX20" fmla="*/ 2326728 w 5553694"/>
              <a:gd name="connsiteY20" fmla="*/ 1080000 h 1080000"/>
              <a:gd name="connsiteX21" fmla="*/ 1697714 w 5553694"/>
              <a:gd name="connsiteY21" fmla="*/ 1080000 h 1080000"/>
              <a:gd name="connsiteX22" fmla="*/ 1016765 w 5553694"/>
              <a:gd name="connsiteY22" fmla="*/ 1080000 h 1080000"/>
              <a:gd name="connsiteX23" fmla="*/ 180004 w 5553694"/>
              <a:gd name="connsiteY23" fmla="*/ 1080000 h 1080000"/>
              <a:gd name="connsiteX24" fmla="*/ 0 w 5553694"/>
              <a:gd name="connsiteY24" fmla="*/ 899996 h 1080000"/>
              <a:gd name="connsiteX25" fmla="*/ 0 w 5553694"/>
              <a:gd name="connsiteY25" fmla="*/ 547200 h 1080000"/>
              <a:gd name="connsiteX26" fmla="*/ 0 w 5553694"/>
              <a:gd name="connsiteY26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3694" h="1080000" fill="none" extrusionOk="0">
                <a:moveTo>
                  <a:pt x="0" y="180004"/>
                </a:moveTo>
                <a:cubicBezTo>
                  <a:pt x="3025" y="81839"/>
                  <a:pt x="72815" y="-5897"/>
                  <a:pt x="180004" y="0"/>
                </a:cubicBezTo>
                <a:cubicBezTo>
                  <a:pt x="344244" y="-22052"/>
                  <a:pt x="499946" y="64394"/>
                  <a:pt x="809017" y="0"/>
                </a:cubicBezTo>
                <a:cubicBezTo>
                  <a:pt x="1118088" y="-64394"/>
                  <a:pt x="1230486" y="9783"/>
                  <a:pt x="1386093" y="0"/>
                </a:cubicBezTo>
                <a:cubicBezTo>
                  <a:pt x="1541700" y="-9783"/>
                  <a:pt x="1740171" y="49614"/>
                  <a:pt x="1963170" y="0"/>
                </a:cubicBezTo>
                <a:cubicBezTo>
                  <a:pt x="2186169" y="-49614"/>
                  <a:pt x="2219521" y="49829"/>
                  <a:pt x="2384435" y="0"/>
                </a:cubicBezTo>
                <a:cubicBezTo>
                  <a:pt x="2549349" y="-49829"/>
                  <a:pt x="2688408" y="51750"/>
                  <a:pt x="2909575" y="0"/>
                </a:cubicBezTo>
                <a:cubicBezTo>
                  <a:pt x="3130742" y="-51750"/>
                  <a:pt x="3196925" y="27767"/>
                  <a:pt x="3330840" y="0"/>
                </a:cubicBezTo>
                <a:cubicBezTo>
                  <a:pt x="3464755" y="-27767"/>
                  <a:pt x="3751052" y="25495"/>
                  <a:pt x="4011790" y="0"/>
                </a:cubicBezTo>
                <a:cubicBezTo>
                  <a:pt x="4272528" y="-25495"/>
                  <a:pt x="4423175" y="44852"/>
                  <a:pt x="4588866" y="0"/>
                </a:cubicBezTo>
                <a:cubicBezTo>
                  <a:pt x="4754557" y="-44852"/>
                  <a:pt x="5207177" y="66015"/>
                  <a:pt x="5373690" y="0"/>
                </a:cubicBezTo>
                <a:cubicBezTo>
                  <a:pt x="5461582" y="21329"/>
                  <a:pt x="5547306" y="65595"/>
                  <a:pt x="5553694" y="180004"/>
                </a:cubicBezTo>
                <a:cubicBezTo>
                  <a:pt x="5568800" y="346747"/>
                  <a:pt x="5549681" y="440473"/>
                  <a:pt x="5553694" y="554400"/>
                </a:cubicBezTo>
                <a:cubicBezTo>
                  <a:pt x="5557707" y="668327"/>
                  <a:pt x="5536064" y="803447"/>
                  <a:pt x="5553694" y="899996"/>
                </a:cubicBezTo>
                <a:cubicBezTo>
                  <a:pt x="5539103" y="1005616"/>
                  <a:pt x="5496084" y="1075584"/>
                  <a:pt x="5373690" y="1080000"/>
                </a:cubicBezTo>
                <a:cubicBezTo>
                  <a:pt x="5179642" y="1090800"/>
                  <a:pt x="5115704" y="1055199"/>
                  <a:pt x="4952424" y="1080000"/>
                </a:cubicBezTo>
                <a:cubicBezTo>
                  <a:pt x="4789144" y="1104801"/>
                  <a:pt x="4690070" y="1070073"/>
                  <a:pt x="4531159" y="1080000"/>
                </a:cubicBezTo>
                <a:cubicBezTo>
                  <a:pt x="4372248" y="1089927"/>
                  <a:pt x="4093770" y="1027057"/>
                  <a:pt x="3902146" y="1080000"/>
                </a:cubicBezTo>
                <a:cubicBezTo>
                  <a:pt x="3710522" y="1132943"/>
                  <a:pt x="3503902" y="1045562"/>
                  <a:pt x="3273133" y="1080000"/>
                </a:cubicBezTo>
                <a:cubicBezTo>
                  <a:pt x="3042364" y="1114438"/>
                  <a:pt x="3050564" y="1060555"/>
                  <a:pt x="2851867" y="1080000"/>
                </a:cubicBezTo>
                <a:cubicBezTo>
                  <a:pt x="2653170" y="1099445"/>
                  <a:pt x="2557583" y="1044549"/>
                  <a:pt x="2326728" y="1080000"/>
                </a:cubicBezTo>
                <a:cubicBezTo>
                  <a:pt x="2095873" y="1115451"/>
                  <a:pt x="1863347" y="1032398"/>
                  <a:pt x="1697714" y="1080000"/>
                </a:cubicBezTo>
                <a:cubicBezTo>
                  <a:pt x="1532081" y="1127602"/>
                  <a:pt x="1300245" y="1012202"/>
                  <a:pt x="1016765" y="1080000"/>
                </a:cubicBezTo>
                <a:cubicBezTo>
                  <a:pt x="733285" y="1147798"/>
                  <a:pt x="494814" y="1064007"/>
                  <a:pt x="180004" y="1080000"/>
                </a:cubicBezTo>
                <a:cubicBezTo>
                  <a:pt x="80264" y="1076295"/>
                  <a:pt x="2060" y="988215"/>
                  <a:pt x="0" y="899996"/>
                </a:cubicBezTo>
                <a:cubicBezTo>
                  <a:pt x="-32883" y="807787"/>
                  <a:pt x="12260" y="682112"/>
                  <a:pt x="0" y="547200"/>
                </a:cubicBezTo>
                <a:cubicBezTo>
                  <a:pt x="-12260" y="412288"/>
                  <a:pt x="11725" y="337235"/>
                  <a:pt x="0" y="180004"/>
                </a:cubicBezTo>
                <a:close/>
              </a:path>
              <a:path w="5553694" h="1080000" stroke="0" extrusionOk="0">
                <a:moveTo>
                  <a:pt x="0" y="180004"/>
                </a:moveTo>
                <a:cubicBezTo>
                  <a:pt x="13767" y="97371"/>
                  <a:pt x="79150" y="6969"/>
                  <a:pt x="180004" y="0"/>
                </a:cubicBezTo>
                <a:cubicBezTo>
                  <a:pt x="276723" y="-40947"/>
                  <a:pt x="480875" y="4813"/>
                  <a:pt x="601270" y="0"/>
                </a:cubicBezTo>
                <a:cubicBezTo>
                  <a:pt x="721665" y="-4813"/>
                  <a:pt x="962517" y="10319"/>
                  <a:pt x="1230283" y="0"/>
                </a:cubicBezTo>
                <a:cubicBezTo>
                  <a:pt x="1498049" y="-10319"/>
                  <a:pt x="1549596" y="52460"/>
                  <a:pt x="1807359" y="0"/>
                </a:cubicBezTo>
                <a:cubicBezTo>
                  <a:pt x="2065122" y="-52460"/>
                  <a:pt x="2253300" y="38128"/>
                  <a:pt x="2436372" y="0"/>
                </a:cubicBezTo>
                <a:cubicBezTo>
                  <a:pt x="2619444" y="-38128"/>
                  <a:pt x="2851695" y="29856"/>
                  <a:pt x="3117322" y="0"/>
                </a:cubicBezTo>
                <a:cubicBezTo>
                  <a:pt x="3382949" y="-29856"/>
                  <a:pt x="3392210" y="36274"/>
                  <a:pt x="3590524" y="0"/>
                </a:cubicBezTo>
                <a:cubicBezTo>
                  <a:pt x="3788838" y="-36274"/>
                  <a:pt x="4008479" y="61612"/>
                  <a:pt x="4271474" y="0"/>
                </a:cubicBezTo>
                <a:cubicBezTo>
                  <a:pt x="4534469" y="-61612"/>
                  <a:pt x="4589602" y="39682"/>
                  <a:pt x="4692740" y="0"/>
                </a:cubicBezTo>
                <a:cubicBezTo>
                  <a:pt x="4795878" y="-39682"/>
                  <a:pt x="5223862" y="21006"/>
                  <a:pt x="5373690" y="0"/>
                </a:cubicBezTo>
                <a:cubicBezTo>
                  <a:pt x="5454676" y="19572"/>
                  <a:pt x="5560456" y="107686"/>
                  <a:pt x="5553694" y="180004"/>
                </a:cubicBezTo>
                <a:cubicBezTo>
                  <a:pt x="5577690" y="288548"/>
                  <a:pt x="5527395" y="366478"/>
                  <a:pt x="5553694" y="518400"/>
                </a:cubicBezTo>
                <a:cubicBezTo>
                  <a:pt x="5579993" y="670322"/>
                  <a:pt x="5550724" y="752377"/>
                  <a:pt x="5553694" y="899996"/>
                </a:cubicBezTo>
                <a:cubicBezTo>
                  <a:pt x="5552143" y="996355"/>
                  <a:pt x="5463377" y="1102305"/>
                  <a:pt x="5373690" y="1080000"/>
                </a:cubicBezTo>
                <a:cubicBezTo>
                  <a:pt x="5207304" y="1116041"/>
                  <a:pt x="4988746" y="1043416"/>
                  <a:pt x="4796614" y="1080000"/>
                </a:cubicBezTo>
                <a:cubicBezTo>
                  <a:pt x="4604482" y="1116584"/>
                  <a:pt x="4443584" y="1071860"/>
                  <a:pt x="4323411" y="1080000"/>
                </a:cubicBezTo>
                <a:cubicBezTo>
                  <a:pt x="4203238" y="1088140"/>
                  <a:pt x="3867669" y="1061589"/>
                  <a:pt x="3642461" y="1080000"/>
                </a:cubicBezTo>
                <a:cubicBezTo>
                  <a:pt x="3417253" y="1098411"/>
                  <a:pt x="3339216" y="1071539"/>
                  <a:pt x="3169259" y="1080000"/>
                </a:cubicBezTo>
                <a:cubicBezTo>
                  <a:pt x="2999302" y="1088461"/>
                  <a:pt x="2874433" y="1061476"/>
                  <a:pt x="2592183" y="1080000"/>
                </a:cubicBezTo>
                <a:cubicBezTo>
                  <a:pt x="2309933" y="1098524"/>
                  <a:pt x="2068218" y="1079708"/>
                  <a:pt x="1911233" y="1080000"/>
                </a:cubicBezTo>
                <a:cubicBezTo>
                  <a:pt x="1754248" y="1080292"/>
                  <a:pt x="1541322" y="1040395"/>
                  <a:pt x="1438030" y="1080000"/>
                </a:cubicBezTo>
                <a:cubicBezTo>
                  <a:pt x="1334738" y="1119605"/>
                  <a:pt x="1004633" y="1066479"/>
                  <a:pt x="860954" y="1080000"/>
                </a:cubicBezTo>
                <a:cubicBezTo>
                  <a:pt x="717275" y="1093521"/>
                  <a:pt x="386550" y="1011621"/>
                  <a:pt x="180004" y="1080000"/>
                </a:cubicBezTo>
                <a:cubicBezTo>
                  <a:pt x="74681" y="1089436"/>
                  <a:pt x="5651" y="997976"/>
                  <a:pt x="0" y="899996"/>
                </a:cubicBezTo>
                <a:cubicBezTo>
                  <a:pt x="-37237" y="790342"/>
                  <a:pt x="35340" y="704922"/>
                  <a:pt x="0" y="554400"/>
                </a:cubicBezTo>
                <a:cubicBezTo>
                  <a:pt x="-35340" y="403878"/>
                  <a:pt x="5522" y="330642"/>
                  <a:pt x="0" y="180004"/>
                </a:cubicBezTo>
                <a:close/>
              </a:path>
            </a:pathLst>
          </a:custGeom>
          <a:solidFill>
            <a:srgbClr val="E3D0BE">
              <a:alpha val="80000"/>
            </a:srgbClr>
          </a:solidFill>
          <a:ln w="38100">
            <a:solidFill>
              <a:srgbClr val="DB9C7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中文斷詞工具，主要是结合規則斷詞和統計斷詞</a:t>
            </a:r>
            <a:endParaRPr kumimoji="1" lang="en-US" altLang="zh-TW" sz="20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108" name="Picture 12" descr="scikit-learn - Wikipedia">
            <a:extLst>
              <a:ext uri="{FF2B5EF4-FFF2-40B4-BE49-F238E27FC236}">
                <a16:creationId xmlns:a16="http://schemas.microsoft.com/office/drawing/2014/main" id="{F5A01439-71EC-406F-6287-B3271DC1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9001" y="3320669"/>
            <a:ext cx="2546894" cy="137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5">
            <a:extLst>
              <a:ext uri="{FF2B5EF4-FFF2-40B4-BE49-F238E27FC236}">
                <a16:creationId xmlns:a16="http://schemas.microsoft.com/office/drawing/2014/main" id="{1B925610-3DEC-63F4-C73F-187737E85AD6}"/>
              </a:ext>
            </a:extLst>
          </p:cNvPr>
          <p:cNvSpPr/>
          <p:nvPr/>
        </p:nvSpPr>
        <p:spPr>
          <a:xfrm>
            <a:off x="8071746" y="4925585"/>
            <a:ext cx="3047791" cy="1022876"/>
          </a:xfrm>
          <a:custGeom>
            <a:avLst/>
            <a:gdLst>
              <a:gd name="connsiteX0" fmla="*/ 0 w 5553694"/>
              <a:gd name="connsiteY0" fmla="*/ 180004 h 1080000"/>
              <a:gd name="connsiteX1" fmla="*/ 180004 w 5553694"/>
              <a:gd name="connsiteY1" fmla="*/ 0 h 1080000"/>
              <a:gd name="connsiteX2" fmla="*/ 809017 w 5553694"/>
              <a:gd name="connsiteY2" fmla="*/ 0 h 1080000"/>
              <a:gd name="connsiteX3" fmla="*/ 1386093 w 5553694"/>
              <a:gd name="connsiteY3" fmla="*/ 0 h 1080000"/>
              <a:gd name="connsiteX4" fmla="*/ 1963170 w 5553694"/>
              <a:gd name="connsiteY4" fmla="*/ 0 h 1080000"/>
              <a:gd name="connsiteX5" fmla="*/ 2384435 w 5553694"/>
              <a:gd name="connsiteY5" fmla="*/ 0 h 1080000"/>
              <a:gd name="connsiteX6" fmla="*/ 2909575 w 5553694"/>
              <a:gd name="connsiteY6" fmla="*/ 0 h 1080000"/>
              <a:gd name="connsiteX7" fmla="*/ 3330840 w 5553694"/>
              <a:gd name="connsiteY7" fmla="*/ 0 h 1080000"/>
              <a:gd name="connsiteX8" fmla="*/ 4011790 w 5553694"/>
              <a:gd name="connsiteY8" fmla="*/ 0 h 1080000"/>
              <a:gd name="connsiteX9" fmla="*/ 4588866 w 5553694"/>
              <a:gd name="connsiteY9" fmla="*/ 0 h 1080000"/>
              <a:gd name="connsiteX10" fmla="*/ 5373690 w 5553694"/>
              <a:gd name="connsiteY10" fmla="*/ 0 h 1080000"/>
              <a:gd name="connsiteX11" fmla="*/ 5553694 w 5553694"/>
              <a:gd name="connsiteY11" fmla="*/ 180004 h 1080000"/>
              <a:gd name="connsiteX12" fmla="*/ 5553694 w 5553694"/>
              <a:gd name="connsiteY12" fmla="*/ 554400 h 1080000"/>
              <a:gd name="connsiteX13" fmla="*/ 5553694 w 5553694"/>
              <a:gd name="connsiteY13" fmla="*/ 899996 h 1080000"/>
              <a:gd name="connsiteX14" fmla="*/ 5373690 w 5553694"/>
              <a:gd name="connsiteY14" fmla="*/ 1080000 h 1080000"/>
              <a:gd name="connsiteX15" fmla="*/ 4952424 w 5553694"/>
              <a:gd name="connsiteY15" fmla="*/ 1080000 h 1080000"/>
              <a:gd name="connsiteX16" fmla="*/ 4531159 w 5553694"/>
              <a:gd name="connsiteY16" fmla="*/ 1080000 h 1080000"/>
              <a:gd name="connsiteX17" fmla="*/ 3902146 w 5553694"/>
              <a:gd name="connsiteY17" fmla="*/ 1080000 h 1080000"/>
              <a:gd name="connsiteX18" fmla="*/ 3273133 w 5553694"/>
              <a:gd name="connsiteY18" fmla="*/ 1080000 h 1080000"/>
              <a:gd name="connsiteX19" fmla="*/ 2851867 w 5553694"/>
              <a:gd name="connsiteY19" fmla="*/ 1080000 h 1080000"/>
              <a:gd name="connsiteX20" fmla="*/ 2326728 w 5553694"/>
              <a:gd name="connsiteY20" fmla="*/ 1080000 h 1080000"/>
              <a:gd name="connsiteX21" fmla="*/ 1697714 w 5553694"/>
              <a:gd name="connsiteY21" fmla="*/ 1080000 h 1080000"/>
              <a:gd name="connsiteX22" fmla="*/ 1016765 w 5553694"/>
              <a:gd name="connsiteY22" fmla="*/ 1080000 h 1080000"/>
              <a:gd name="connsiteX23" fmla="*/ 180004 w 5553694"/>
              <a:gd name="connsiteY23" fmla="*/ 1080000 h 1080000"/>
              <a:gd name="connsiteX24" fmla="*/ 0 w 5553694"/>
              <a:gd name="connsiteY24" fmla="*/ 899996 h 1080000"/>
              <a:gd name="connsiteX25" fmla="*/ 0 w 5553694"/>
              <a:gd name="connsiteY25" fmla="*/ 547200 h 1080000"/>
              <a:gd name="connsiteX26" fmla="*/ 0 w 5553694"/>
              <a:gd name="connsiteY26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3694" h="1080000" fill="none" extrusionOk="0">
                <a:moveTo>
                  <a:pt x="0" y="180004"/>
                </a:moveTo>
                <a:cubicBezTo>
                  <a:pt x="3025" y="81839"/>
                  <a:pt x="72815" y="-5897"/>
                  <a:pt x="180004" y="0"/>
                </a:cubicBezTo>
                <a:cubicBezTo>
                  <a:pt x="344244" y="-22052"/>
                  <a:pt x="499946" y="64394"/>
                  <a:pt x="809017" y="0"/>
                </a:cubicBezTo>
                <a:cubicBezTo>
                  <a:pt x="1118088" y="-64394"/>
                  <a:pt x="1230486" y="9783"/>
                  <a:pt x="1386093" y="0"/>
                </a:cubicBezTo>
                <a:cubicBezTo>
                  <a:pt x="1541700" y="-9783"/>
                  <a:pt x="1740171" y="49614"/>
                  <a:pt x="1963170" y="0"/>
                </a:cubicBezTo>
                <a:cubicBezTo>
                  <a:pt x="2186169" y="-49614"/>
                  <a:pt x="2219521" y="49829"/>
                  <a:pt x="2384435" y="0"/>
                </a:cubicBezTo>
                <a:cubicBezTo>
                  <a:pt x="2549349" y="-49829"/>
                  <a:pt x="2688408" y="51750"/>
                  <a:pt x="2909575" y="0"/>
                </a:cubicBezTo>
                <a:cubicBezTo>
                  <a:pt x="3130742" y="-51750"/>
                  <a:pt x="3196925" y="27767"/>
                  <a:pt x="3330840" y="0"/>
                </a:cubicBezTo>
                <a:cubicBezTo>
                  <a:pt x="3464755" y="-27767"/>
                  <a:pt x="3751052" y="25495"/>
                  <a:pt x="4011790" y="0"/>
                </a:cubicBezTo>
                <a:cubicBezTo>
                  <a:pt x="4272528" y="-25495"/>
                  <a:pt x="4423175" y="44852"/>
                  <a:pt x="4588866" y="0"/>
                </a:cubicBezTo>
                <a:cubicBezTo>
                  <a:pt x="4754557" y="-44852"/>
                  <a:pt x="5207177" y="66015"/>
                  <a:pt x="5373690" y="0"/>
                </a:cubicBezTo>
                <a:cubicBezTo>
                  <a:pt x="5461582" y="21329"/>
                  <a:pt x="5547306" y="65595"/>
                  <a:pt x="5553694" y="180004"/>
                </a:cubicBezTo>
                <a:cubicBezTo>
                  <a:pt x="5568800" y="346747"/>
                  <a:pt x="5549681" y="440473"/>
                  <a:pt x="5553694" y="554400"/>
                </a:cubicBezTo>
                <a:cubicBezTo>
                  <a:pt x="5557707" y="668327"/>
                  <a:pt x="5536064" y="803447"/>
                  <a:pt x="5553694" y="899996"/>
                </a:cubicBezTo>
                <a:cubicBezTo>
                  <a:pt x="5539103" y="1005616"/>
                  <a:pt x="5496084" y="1075584"/>
                  <a:pt x="5373690" y="1080000"/>
                </a:cubicBezTo>
                <a:cubicBezTo>
                  <a:pt x="5179642" y="1090800"/>
                  <a:pt x="5115704" y="1055199"/>
                  <a:pt x="4952424" y="1080000"/>
                </a:cubicBezTo>
                <a:cubicBezTo>
                  <a:pt x="4789144" y="1104801"/>
                  <a:pt x="4690070" y="1070073"/>
                  <a:pt x="4531159" y="1080000"/>
                </a:cubicBezTo>
                <a:cubicBezTo>
                  <a:pt x="4372248" y="1089927"/>
                  <a:pt x="4093770" y="1027057"/>
                  <a:pt x="3902146" y="1080000"/>
                </a:cubicBezTo>
                <a:cubicBezTo>
                  <a:pt x="3710522" y="1132943"/>
                  <a:pt x="3503902" y="1045562"/>
                  <a:pt x="3273133" y="1080000"/>
                </a:cubicBezTo>
                <a:cubicBezTo>
                  <a:pt x="3042364" y="1114438"/>
                  <a:pt x="3050564" y="1060555"/>
                  <a:pt x="2851867" y="1080000"/>
                </a:cubicBezTo>
                <a:cubicBezTo>
                  <a:pt x="2653170" y="1099445"/>
                  <a:pt x="2557583" y="1044549"/>
                  <a:pt x="2326728" y="1080000"/>
                </a:cubicBezTo>
                <a:cubicBezTo>
                  <a:pt x="2095873" y="1115451"/>
                  <a:pt x="1863347" y="1032398"/>
                  <a:pt x="1697714" y="1080000"/>
                </a:cubicBezTo>
                <a:cubicBezTo>
                  <a:pt x="1532081" y="1127602"/>
                  <a:pt x="1300245" y="1012202"/>
                  <a:pt x="1016765" y="1080000"/>
                </a:cubicBezTo>
                <a:cubicBezTo>
                  <a:pt x="733285" y="1147798"/>
                  <a:pt x="494814" y="1064007"/>
                  <a:pt x="180004" y="1080000"/>
                </a:cubicBezTo>
                <a:cubicBezTo>
                  <a:pt x="80264" y="1076295"/>
                  <a:pt x="2060" y="988215"/>
                  <a:pt x="0" y="899996"/>
                </a:cubicBezTo>
                <a:cubicBezTo>
                  <a:pt x="-32883" y="807787"/>
                  <a:pt x="12260" y="682112"/>
                  <a:pt x="0" y="547200"/>
                </a:cubicBezTo>
                <a:cubicBezTo>
                  <a:pt x="-12260" y="412288"/>
                  <a:pt x="11725" y="337235"/>
                  <a:pt x="0" y="180004"/>
                </a:cubicBezTo>
                <a:close/>
              </a:path>
              <a:path w="5553694" h="1080000" stroke="0" extrusionOk="0">
                <a:moveTo>
                  <a:pt x="0" y="180004"/>
                </a:moveTo>
                <a:cubicBezTo>
                  <a:pt x="13767" y="97371"/>
                  <a:pt x="79150" y="6969"/>
                  <a:pt x="180004" y="0"/>
                </a:cubicBezTo>
                <a:cubicBezTo>
                  <a:pt x="276723" y="-40947"/>
                  <a:pt x="480875" y="4813"/>
                  <a:pt x="601270" y="0"/>
                </a:cubicBezTo>
                <a:cubicBezTo>
                  <a:pt x="721665" y="-4813"/>
                  <a:pt x="962517" y="10319"/>
                  <a:pt x="1230283" y="0"/>
                </a:cubicBezTo>
                <a:cubicBezTo>
                  <a:pt x="1498049" y="-10319"/>
                  <a:pt x="1549596" y="52460"/>
                  <a:pt x="1807359" y="0"/>
                </a:cubicBezTo>
                <a:cubicBezTo>
                  <a:pt x="2065122" y="-52460"/>
                  <a:pt x="2253300" y="38128"/>
                  <a:pt x="2436372" y="0"/>
                </a:cubicBezTo>
                <a:cubicBezTo>
                  <a:pt x="2619444" y="-38128"/>
                  <a:pt x="2851695" y="29856"/>
                  <a:pt x="3117322" y="0"/>
                </a:cubicBezTo>
                <a:cubicBezTo>
                  <a:pt x="3382949" y="-29856"/>
                  <a:pt x="3392210" y="36274"/>
                  <a:pt x="3590524" y="0"/>
                </a:cubicBezTo>
                <a:cubicBezTo>
                  <a:pt x="3788838" y="-36274"/>
                  <a:pt x="4008479" y="61612"/>
                  <a:pt x="4271474" y="0"/>
                </a:cubicBezTo>
                <a:cubicBezTo>
                  <a:pt x="4534469" y="-61612"/>
                  <a:pt x="4589602" y="39682"/>
                  <a:pt x="4692740" y="0"/>
                </a:cubicBezTo>
                <a:cubicBezTo>
                  <a:pt x="4795878" y="-39682"/>
                  <a:pt x="5223862" y="21006"/>
                  <a:pt x="5373690" y="0"/>
                </a:cubicBezTo>
                <a:cubicBezTo>
                  <a:pt x="5454676" y="19572"/>
                  <a:pt x="5560456" y="107686"/>
                  <a:pt x="5553694" y="180004"/>
                </a:cubicBezTo>
                <a:cubicBezTo>
                  <a:pt x="5577690" y="288548"/>
                  <a:pt x="5527395" y="366478"/>
                  <a:pt x="5553694" y="518400"/>
                </a:cubicBezTo>
                <a:cubicBezTo>
                  <a:pt x="5579993" y="670322"/>
                  <a:pt x="5550724" y="752377"/>
                  <a:pt x="5553694" y="899996"/>
                </a:cubicBezTo>
                <a:cubicBezTo>
                  <a:pt x="5552143" y="996355"/>
                  <a:pt x="5463377" y="1102305"/>
                  <a:pt x="5373690" y="1080000"/>
                </a:cubicBezTo>
                <a:cubicBezTo>
                  <a:pt x="5207304" y="1116041"/>
                  <a:pt x="4988746" y="1043416"/>
                  <a:pt x="4796614" y="1080000"/>
                </a:cubicBezTo>
                <a:cubicBezTo>
                  <a:pt x="4604482" y="1116584"/>
                  <a:pt x="4443584" y="1071860"/>
                  <a:pt x="4323411" y="1080000"/>
                </a:cubicBezTo>
                <a:cubicBezTo>
                  <a:pt x="4203238" y="1088140"/>
                  <a:pt x="3867669" y="1061589"/>
                  <a:pt x="3642461" y="1080000"/>
                </a:cubicBezTo>
                <a:cubicBezTo>
                  <a:pt x="3417253" y="1098411"/>
                  <a:pt x="3339216" y="1071539"/>
                  <a:pt x="3169259" y="1080000"/>
                </a:cubicBezTo>
                <a:cubicBezTo>
                  <a:pt x="2999302" y="1088461"/>
                  <a:pt x="2874433" y="1061476"/>
                  <a:pt x="2592183" y="1080000"/>
                </a:cubicBezTo>
                <a:cubicBezTo>
                  <a:pt x="2309933" y="1098524"/>
                  <a:pt x="2068218" y="1079708"/>
                  <a:pt x="1911233" y="1080000"/>
                </a:cubicBezTo>
                <a:cubicBezTo>
                  <a:pt x="1754248" y="1080292"/>
                  <a:pt x="1541322" y="1040395"/>
                  <a:pt x="1438030" y="1080000"/>
                </a:cubicBezTo>
                <a:cubicBezTo>
                  <a:pt x="1334738" y="1119605"/>
                  <a:pt x="1004633" y="1066479"/>
                  <a:pt x="860954" y="1080000"/>
                </a:cubicBezTo>
                <a:cubicBezTo>
                  <a:pt x="717275" y="1093521"/>
                  <a:pt x="386550" y="1011621"/>
                  <a:pt x="180004" y="1080000"/>
                </a:cubicBezTo>
                <a:cubicBezTo>
                  <a:pt x="74681" y="1089436"/>
                  <a:pt x="5651" y="997976"/>
                  <a:pt x="0" y="899996"/>
                </a:cubicBezTo>
                <a:cubicBezTo>
                  <a:pt x="-37237" y="790342"/>
                  <a:pt x="35340" y="704922"/>
                  <a:pt x="0" y="554400"/>
                </a:cubicBezTo>
                <a:cubicBezTo>
                  <a:pt x="-35340" y="403878"/>
                  <a:pt x="5522" y="330642"/>
                  <a:pt x="0" y="180004"/>
                </a:cubicBezTo>
                <a:close/>
              </a:path>
            </a:pathLst>
          </a:custGeom>
          <a:solidFill>
            <a:srgbClr val="E3D0BE">
              <a:alpha val="80000"/>
            </a:srgbClr>
          </a:solidFill>
          <a:ln w="38100">
            <a:solidFill>
              <a:srgbClr val="DB9C7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具有各種分類、回歸和聚類算法，包括隨機森林、</a:t>
            </a:r>
            <a:r>
              <a:rPr kumimoji="1" lang="en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k-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平均聚類等</a:t>
            </a:r>
            <a:endParaRPr kumimoji="1" lang="en-US" altLang="zh-TW" sz="20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3284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0DD33-F19B-7795-5B03-0C0181EE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Colab</a:t>
            </a:r>
            <a:r>
              <a:rPr kumimoji="1" lang="zh-TW" altLang="en-US" dirty="0"/>
              <a:t>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16874B-5CA8-B910-2F42-1C0D7180C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A8AB8B-2660-A28A-B1A8-79AE23572F9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5633" y="1455828"/>
            <a:ext cx="5426316" cy="4827044"/>
          </a:xfrm>
        </p:spPr>
        <p:txBody>
          <a:bodyPr>
            <a:normAutofit/>
          </a:bodyPr>
          <a:lstStyle/>
          <a:p>
            <a:r>
              <a:rPr lang="en" altLang="zh-TW" sz="2400" b="0" i="0" dirty="0">
                <a:solidFill>
                  <a:srgbClr val="292929"/>
                </a:solidFill>
                <a:effectLst/>
              </a:rPr>
              <a:t>Google Research </a:t>
            </a:r>
            <a:r>
              <a:rPr lang="zh-TW" altLang="en-US" sz="2400" b="0" i="0" dirty="0">
                <a:solidFill>
                  <a:srgbClr val="292929"/>
                </a:solidFill>
                <a:effectLst/>
              </a:rPr>
              <a:t>所推出的一項產品</a:t>
            </a:r>
            <a:endParaRPr lang="en-US" altLang="zh-TW" sz="2400" b="0" i="0" dirty="0">
              <a:solidFill>
                <a:srgbClr val="292929"/>
              </a:solidFill>
              <a:effectLst/>
            </a:endParaRPr>
          </a:p>
          <a:p>
            <a:r>
              <a:rPr lang="zh-TW" altLang="en-US" sz="2400" b="0" i="0" dirty="0">
                <a:solidFill>
                  <a:srgbClr val="292929"/>
                </a:solidFill>
                <a:effectLst/>
              </a:rPr>
              <a:t>透過瀏覽器編寫及執行 </a:t>
            </a:r>
            <a:r>
              <a:rPr lang="en" altLang="zh-TW" sz="2400" b="0" i="0" dirty="0">
                <a:solidFill>
                  <a:srgbClr val="292929"/>
                </a:solidFill>
                <a:effectLst/>
              </a:rPr>
              <a:t>Python </a:t>
            </a:r>
            <a:r>
              <a:rPr lang="zh-TW" altLang="en-US" sz="2400" b="0" i="0" dirty="0">
                <a:solidFill>
                  <a:srgbClr val="292929"/>
                </a:solidFill>
                <a:effectLst/>
              </a:rPr>
              <a:t>程式碼，也可以進行資料分析及機器學習的工具</a:t>
            </a:r>
            <a:endParaRPr lang="en-US" altLang="zh-TW" sz="2400" b="0" i="0" dirty="0">
              <a:solidFill>
                <a:srgbClr val="292929"/>
              </a:solidFill>
              <a:effectLst/>
            </a:endParaRPr>
          </a:p>
          <a:p>
            <a:r>
              <a:rPr lang="zh-TW" altLang="en-US" sz="2400" b="0" i="0" dirty="0">
                <a:solidFill>
                  <a:srgbClr val="292929"/>
                </a:solidFill>
                <a:effectLst/>
              </a:rPr>
              <a:t>無須任何設定即可使用，並免費存取 </a:t>
            </a:r>
            <a:r>
              <a:rPr lang="en" altLang="zh-TW" sz="2400" b="0" i="0" dirty="0">
                <a:solidFill>
                  <a:srgbClr val="292929"/>
                </a:solidFill>
                <a:effectLst/>
              </a:rPr>
              <a:t>GPU </a:t>
            </a:r>
            <a:r>
              <a:rPr lang="zh-TW" altLang="en-US" sz="2400" b="0" i="0" dirty="0">
                <a:solidFill>
                  <a:srgbClr val="292929"/>
                </a:solidFill>
                <a:effectLst/>
              </a:rPr>
              <a:t>等運算資源</a:t>
            </a:r>
            <a:endParaRPr lang="en-US" altLang="zh-TW" sz="2400" b="0" i="0" dirty="0">
              <a:solidFill>
                <a:srgbClr val="292929"/>
              </a:solidFill>
              <a:effectLst/>
            </a:endParaRPr>
          </a:p>
          <a:p>
            <a:endParaRPr kumimoji="1" lang="zh-TW" altLang="en-US" dirty="0"/>
          </a:p>
        </p:txBody>
      </p:sp>
      <p:pic>
        <p:nvPicPr>
          <p:cNvPr id="13" name="圖片版面配置區 12">
            <a:extLst>
              <a:ext uri="{FF2B5EF4-FFF2-40B4-BE49-F238E27FC236}">
                <a16:creationId xmlns:a16="http://schemas.microsoft.com/office/drawing/2014/main" id="{03617FB9-0AC4-E046-CE65-40034C8369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501" y="2592729"/>
            <a:ext cx="5248293" cy="21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56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904D4CD-0367-6C69-5E87-BA35E2C0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3E4BB8A-4F19-17D1-8276-C8CD873050F8}"/>
              </a:ext>
            </a:extLst>
          </p:cNvPr>
          <p:cNvSpPr txBox="1">
            <a:spLocks/>
          </p:cNvSpPr>
          <p:nvPr/>
        </p:nvSpPr>
        <p:spPr>
          <a:xfrm>
            <a:off x="1676400" y="29879"/>
            <a:ext cx="9677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kumimoji="1" lang="zh-TW" altLang="en-US"/>
              <a:t>資料集介紹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510A96B-8099-16F3-8D46-1C286232CC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782" y="1584935"/>
            <a:ext cx="4456388" cy="4231666"/>
          </a:xfrm>
          <a:prstGeom prst="rect">
            <a:avLst/>
          </a:prstGeom>
        </p:spPr>
      </p:pic>
      <p:sp>
        <p:nvSpPr>
          <p:cNvPr id="10" name="內容版面配置區 3">
            <a:extLst>
              <a:ext uri="{FF2B5EF4-FFF2-40B4-BE49-F238E27FC236}">
                <a16:creationId xmlns:a16="http://schemas.microsoft.com/office/drawing/2014/main" id="{523C5044-33F7-6C6B-8240-EB2991B14C3B}"/>
              </a:ext>
            </a:extLst>
          </p:cNvPr>
          <p:cNvSpPr txBox="1">
            <a:spLocks/>
          </p:cNvSpPr>
          <p:nvPr/>
        </p:nvSpPr>
        <p:spPr>
          <a:xfrm>
            <a:off x="5997638" y="1912729"/>
            <a:ext cx="3781295" cy="13255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資料集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1)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新聞媒體網站資料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74966C-F027-5978-DCA3-3F59D909F3B6}"/>
              </a:ext>
            </a:extLst>
          </p:cNvPr>
          <p:cNvSpPr/>
          <p:nvPr/>
        </p:nvSpPr>
        <p:spPr>
          <a:xfrm>
            <a:off x="1465545" y="4552465"/>
            <a:ext cx="1766170" cy="1064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5F7DCD9-2AD4-AC83-D898-AD6FA1EF9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690" y="1546951"/>
            <a:ext cx="3149922" cy="4581706"/>
          </a:xfrm>
          <a:prstGeom prst="rect">
            <a:avLst/>
          </a:prstGeom>
        </p:spPr>
      </p:pic>
      <p:sp>
        <p:nvSpPr>
          <p:cNvPr id="15" name="內容版面配置區 3">
            <a:extLst>
              <a:ext uri="{FF2B5EF4-FFF2-40B4-BE49-F238E27FC236}">
                <a16:creationId xmlns:a16="http://schemas.microsoft.com/office/drawing/2014/main" id="{F1AABA1B-6BD6-8C29-A0C1-8B14AD0CA012}"/>
              </a:ext>
            </a:extLst>
          </p:cNvPr>
          <p:cNvSpPr txBox="1">
            <a:spLocks/>
          </p:cNvSpPr>
          <p:nvPr/>
        </p:nvSpPr>
        <p:spPr>
          <a:xfrm>
            <a:off x="5997637" y="3429000"/>
            <a:ext cx="4896673" cy="1475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2)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資料期間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2020/05-2020/12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C1DFC3AC-C2E8-E16D-EAF7-1B0534A5E030}"/>
              </a:ext>
            </a:extLst>
          </p:cNvPr>
          <p:cNvSpPr txBox="1">
            <a:spLocks/>
          </p:cNvSpPr>
          <p:nvPr/>
        </p:nvSpPr>
        <p:spPr>
          <a:xfrm>
            <a:off x="188985" y="6320166"/>
            <a:ext cx="5600698" cy="473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微軟正黑體" panose="020B0604030504040204" pitchFamily="34" charset="-120"/>
              <a:buChar char="▲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hlinkClick r:id="rId5"/>
              </a:rPr>
              <a:t>https://www.datastation.org.tw/datasets/5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C9EA281-84F3-93BE-DB27-B90D7E140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59" y="2583299"/>
            <a:ext cx="10891445" cy="23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0F644FED-E536-F149-CF56-ABACE6EC6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前置作業</a:t>
            </a:r>
            <a:endParaRPr kumimoji="1" lang="en-US" altLang="zh-TW" dirty="0"/>
          </a:p>
          <a:p>
            <a:r>
              <a:rPr kumimoji="1" lang="zh-TW" altLang="en-US" dirty="0"/>
              <a:t>基礎練習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歌詞文本</a:t>
            </a:r>
            <a:endParaRPr kumimoji="1" lang="en-US" altLang="zh-TW" dirty="0"/>
          </a:p>
          <a:p>
            <a:r>
              <a:rPr kumimoji="1" lang="zh-TW" altLang="en-US" dirty="0"/>
              <a:t>進階練習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新聞文本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738292-9228-FCAD-CDFC-C86A2ECC6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文字探勘實作練習</a:t>
            </a:r>
          </a:p>
        </p:txBody>
      </p:sp>
      <p:sp>
        <p:nvSpPr>
          <p:cNvPr id="6" name="文字版面配置區 3">
            <a:extLst>
              <a:ext uri="{FF2B5EF4-FFF2-40B4-BE49-F238E27FC236}">
                <a16:creationId xmlns:a16="http://schemas.microsoft.com/office/drawing/2014/main" id="{6D1CE716-340A-39C0-F01F-C8EF2B0018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主題</a:t>
            </a:r>
            <a:r>
              <a:rPr lang="en-US" altLang="zh-TW" dirty="0"/>
              <a:t> 7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65011E06-AB49-8BDF-5362-49D03461C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03" y="1626185"/>
            <a:ext cx="3479800" cy="876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CEFB2C8-0CF6-4C54-9915-9F9DC599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在進入文字探勘的世界之前</a:t>
            </a:r>
            <a:r>
              <a:rPr kumimoji="1" lang="en-US" altLang="zh-TW" dirty="0"/>
              <a:t>…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8EBF6C6-3D29-D97D-9889-69E7B0F8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新增雲端硬碟捷徑步驟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106803-53D8-F0B2-8E9D-61B31E1516DB}"/>
              </a:ext>
            </a:extLst>
          </p:cNvPr>
          <p:cNvSpPr/>
          <p:nvPr/>
        </p:nvSpPr>
        <p:spPr>
          <a:xfrm>
            <a:off x="4288971" y="1884335"/>
            <a:ext cx="360000" cy="360000"/>
          </a:xfrm>
          <a:prstGeom prst="rect">
            <a:avLst/>
          </a:prstGeom>
          <a:noFill/>
          <a:ln w="57150">
            <a:solidFill>
              <a:srgbClr val="DB9C73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3D0AD3E-52F1-C837-AE23-0B93AF6588A4}"/>
              </a:ext>
            </a:extLst>
          </p:cNvPr>
          <p:cNvSpPr/>
          <p:nvPr/>
        </p:nvSpPr>
        <p:spPr>
          <a:xfrm>
            <a:off x="3727839" y="1884335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249E4F7-C913-2C08-D72D-8E420D4F88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7532" y="2827188"/>
            <a:ext cx="3847606" cy="276067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F55EEC8-21AA-27DF-F0D1-67551DFEB634}"/>
              </a:ext>
            </a:extLst>
          </p:cNvPr>
          <p:cNvSpPr/>
          <p:nvPr/>
        </p:nvSpPr>
        <p:spPr>
          <a:xfrm>
            <a:off x="1491334" y="4834160"/>
            <a:ext cx="3723803" cy="36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04C626D-A048-F93C-77FE-9E190F50679B}"/>
              </a:ext>
            </a:extLst>
          </p:cNvPr>
          <p:cNvSpPr/>
          <p:nvPr/>
        </p:nvSpPr>
        <p:spPr>
          <a:xfrm>
            <a:off x="1007532" y="4853932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id="{F3D2D0DE-40B3-8A14-EF03-854FB496C016}"/>
              </a:ext>
            </a:extLst>
          </p:cNvPr>
          <p:cNvSpPr txBox="1">
            <a:spLocks/>
          </p:cNvSpPr>
          <p:nvPr/>
        </p:nvSpPr>
        <p:spPr>
          <a:xfrm>
            <a:off x="6385684" y="1613135"/>
            <a:ext cx="5426316" cy="432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請確認以下動作已完成：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200000"/>
              </a:lnSpc>
              <a:buClr>
                <a:srgbClr val="DB9C73"/>
              </a:buClr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Google Colab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應用程式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200000"/>
              </a:lnSpc>
              <a:buClr>
                <a:srgbClr val="DB9C73"/>
              </a:buClr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登錄您的 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Google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200000"/>
              </a:lnSpc>
              <a:buClr>
                <a:srgbClr val="DB9C73"/>
              </a:buClr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將本單元的課程資料夾「</a:t>
            </a:r>
            <a:r>
              <a:rPr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新增雲端硬碟捷徑</a:t>
            </a:r>
            <a:r>
              <a:rPr lang="en-US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lang="en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 shortcut to Drive</a:t>
            </a:r>
            <a:r>
              <a:rPr lang="en-US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至您的 </a:t>
            </a:r>
            <a:r>
              <a:rPr lang="en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Drive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中，如左圖所示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9581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9CEE8D5-DA19-976F-7F0E-3F4CBCC45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新增雲端硬碟捷徑步驟</a:t>
            </a: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14D6DBB1-DAB1-8312-C6C2-E056EC4110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7650" y="874645"/>
            <a:ext cx="5400000" cy="4373216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A377C3B-204B-166C-4E95-869BF292EEC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1279C3-44DD-B420-C3ED-94916AC4E380}"/>
              </a:ext>
            </a:extLst>
          </p:cNvPr>
          <p:cNvSpPr/>
          <p:nvPr/>
        </p:nvSpPr>
        <p:spPr>
          <a:xfrm>
            <a:off x="4751368" y="1327731"/>
            <a:ext cx="720000" cy="36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5ABA49-6E35-7C7F-ECD9-E89AFB706DF1}"/>
              </a:ext>
            </a:extLst>
          </p:cNvPr>
          <p:cNvSpPr/>
          <p:nvPr/>
        </p:nvSpPr>
        <p:spPr>
          <a:xfrm>
            <a:off x="3253685" y="1775793"/>
            <a:ext cx="5399999" cy="338522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1D2B89-043B-31F4-771E-D726F069B117}"/>
              </a:ext>
            </a:extLst>
          </p:cNvPr>
          <p:cNvSpPr/>
          <p:nvPr/>
        </p:nvSpPr>
        <p:spPr>
          <a:xfrm>
            <a:off x="7933684" y="4743685"/>
            <a:ext cx="720000" cy="504175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E18821D-FFE9-AC43-76F1-C8CFDFE92FC9}"/>
              </a:ext>
            </a:extLst>
          </p:cNvPr>
          <p:cNvSpPr/>
          <p:nvPr/>
        </p:nvSpPr>
        <p:spPr>
          <a:xfrm>
            <a:off x="5550595" y="1310189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237FCDF-FABB-32EB-E3DE-0573B56E9124}"/>
              </a:ext>
            </a:extLst>
          </p:cNvPr>
          <p:cNvSpPr/>
          <p:nvPr/>
        </p:nvSpPr>
        <p:spPr>
          <a:xfrm>
            <a:off x="2737943" y="1754315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9F7C270-CACB-A9C8-AD86-193811B4A341}"/>
              </a:ext>
            </a:extLst>
          </p:cNvPr>
          <p:cNvSpPr/>
          <p:nvPr/>
        </p:nvSpPr>
        <p:spPr>
          <a:xfrm>
            <a:off x="7559300" y="4417409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730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FB2C8-0CF6-4C54-9915-9F9DC599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在進入文字探勘的世界之前</a:t>
            </a:r>
            <a:r>
              <a:rPr kumimoji="1" lang="en-US" altLang="zh-TW" dirty="0"/>
              <a:t>…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2716DD-112E-490C-A0D9-4CBAF4E113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98234" y="1517972"/>
            <a:ext cx="5426316" cy="3096426"/>
          </a:xfrm>
        </p:spPr>
        <p:txBody>
          <a:bodyPr>
            <a:normAutofit/>
          </a:bodyPr>
          <a:lstStyle/>
          <a:p>
            <a:pPr marL="457200" indent="-457200" algn="l">
              <a:buClr>
                <a:srgbClr val="DB9C73"/>
              </a:buClr>
              <a:buAutoNum type="arabicPeriod" startAt="3"/>
            </a:pPr>
            <a:r>
              <a:rPr lang="zh-TW" altLang="en-US" sz="24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上方工具列 「</a:t>
            </a:r>
            <a:r>
              <a:rPr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</a:t>
            </a:r>
            <a:r>
              <a:rPr lang="en-US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lang="en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Files)</a:t>
            </a:r>
            <a:r>
              <a:rPr lang="zh-TW" altLang="en" sz="24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lang="en-US" altLang="zh-TW" sz="24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</a:t>
            </a:r>
            <a:r>
              <a:rPr lang="zh-TW" altLang="en-US" sz="24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 </a:t>
            </a:r>
            <a:r>
              <a:rPr lang="zh-TW" altLang="en" sz="24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在雲端硬碟中儲存複本</a:t>
            </a:r>
            <a:r>
              <a:rPr lang="en-US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lang="en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Make a copy</a:t>
            </a:r>
            <a:r>
              <a:rPr lang="en-US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" sz="24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」，</a:t>
            </a:r>
            <a:r>
              <a:rPr lang="zh-TW" altLang="en-US" sz="24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會跳出分頁，請使用該分頁上課</a:t>
            </a:r>
            <a:endParaRPr lang="en-US" altLang="zh-TW" sz="24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l">
              <a:buClr>
                <a:srgbClr val="DB9C73"/>
              </a:buClr>
              <a:buNone/>
            </a:pPr>
            <a:r>
              <a:rPr lang="en-US" altLang="zh-TW" sz="24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        </a:t>
            </a:r>
            <a:r>
              <a:rPr lang="en-US" altLang="zh-TW" sz="24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/>
              </a:rPr>
              <a:t>Colab</a:t>
            </a:r>
            <a:r>
              <a:rPr lang="zh-TW" altLang="en-US" sz="24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/>
              </a:rPr>
              <a:t>程式連結</a:t>
            </a:r>
            <a:endParaRPr lang="en-US" altLang="zh-TW" sz="24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8EBF6C6-3D29-D97D-9889-69E7B0F8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在雲端硬碟中儲存複本步驟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932497-8246-9C1C-3B90-9985C1D99A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400" y="1674392"/>
            <a:ext cx="2990602" cy="43548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9106803-53D8-F0B2-8E9D-61B31E1516DB}"/>
              </a:ext>
            </a:extLst>
          </p:cNvPr>
          <p:cNvSpPr/>
          <p:nvPr/>
        </p:nvSpPr>
        <p:spPr>
          <a:xfrm>
            <a:off x="1712026" y="1686267"/>
            <a:ext cx="401782" cy="3289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F72759-4037-FC05-DD99-7B639331595D}"/>
              </a:ext>
            </a:extLst>
          </p:cNvPr>
          <p:cNvSpPr/>
          <p:nvPr/>
        </p:nvSpPr>
        <p:spPr>
          <a:xfrm>
            <a:off x="1700150" y="4920020"/>
            <a:ext cx="2931227" cy="328901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3D0AD3E-52F1-C837-AE23-0B93AF6588A4}"/>
              </a:ext>
            </a:extLst>
          </p:cNvPr>
          <p:cNvSpPr/>
          <p:nvPr/>
        </p:nvSpPr>
        <p:spPr>
          <a:xfrm>
            <a:off x="1187532" y="1626185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204F738-1B65-C3B8-9D8C-96ECE4A1A731}"/>
              </a:ext>
            </a:extLst>
          </p:cNvPr>
          <p:cNvSpPr/>
          <p:nvPr/>
        </p:nvSpPr>
        <p:spPr>
          <a:xfrm>
            <a:off x="1187532" y="4889204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10FE0B5C-1611-8C8A-A988-344C63D70BBF}"/>
              </a:ext>
            </a:extLst>
          </p:cNvPr>
          <p:cNvSpPr/>
          <p:nvPr/>
        </p:nvSpPr>
        <p:spPr>
          <a:xfrm>
            <a:off x="6234545" y="4776928"/>
            <a:ext cx="5553694" cy="1080000"/>
          </a:xfrm>
          <a:custGeom>
            <a:avLst/>
            <a:gdLst>
              <a:gd name="connsiteX0" fmla="*/ 0 w 5553694"/>
              <a:gd name="connsiteY0" fmla="*/ 180004 h 1080000"/>
              <a:gd name="connsiteX1" fmla="*/ 180004 w 5553694"/>
              <a:gd name="connsiteY1" fmla="*/ 0 h 1080000"/>
              <a:gd name="connsiteX2" fmla="*/ 809017 w 5553694"/>
              <a:gd name="connsiteY2" fmla="*/ 0 h 1080000"/>
              <a:gd name="connsiteX3" fmla="*/ 1386093 w 5553694"/>
              <a:gd name="connsiteY3" fmla="*/ 0 h 1080000"/>
              <a:gd name="connsiteX4" fmla="*/ 1963170 w 5553694"/>
              <a:gd name="connsiteY4" fmla="*/ 0 h 1080000"/>
              <a:gd name="connsiteX5" fmla="*/ 2384435 w 5553694"/>
              <a:gd name="connsiteY5" fmla="*/ 0 h 1080000"/>
              <a:gd name="connsiteX6" fmla="*/ 2909575 w 5553694"/>
              <a:gd name="connsiteY6" fmla="*/ 0 h 1080000"/>
              <a:gd name="connsiteX7" fmla="*/ 3330840 w 5553694"/>
              <a:gd name="connsiteY7" fmla="*/ 0 h 1080000"/>
              <a:gd name="connsiteX8" fmla="*/ 4011790 w 5553694"/>
              <a:gd name="connsiteY8" fmla="*/ 0 h 1080000"/>
              <a:gd name="connsiteX9" fmla="*/ 4588866 w 5553694"/>
              <a:gd name="connsiteY9" fmla="*/ 0 h 1080000"/>
              <a:gd name="connsiteX10" fmla="*/ 5373690 w 5553694"/>
              <a:gd name="connsiteY10" fmla="*/ 0 h 1080000"/>
              <a:gd name="connsiteX11" fmla="*/ 5553694 w 5553694"/>
              <a:gd name="connsiteY11" fmla="*/ 180004 h 1080000"/>
              <a:gd name="connsiteX12" fmla="*/ 5553694 w 5553694"/>
              <a:gd name="connsiteY12" fmla="*/ 554400 h 1080000"/>
              <a:gd name="connsiteX13" fmla="*/ 5553694 w 5553694"/>
              <a:gd name="connsiteY13" fmla="*/ 899996 h 1080000"/>
              <a:gd name="connsiteX14" fmla="*/ 5373690 w 5553694"/>
              <a:gd name="connsiteY14" fmla="*/ 1080000 h 1080000"/>
              <a:gd name="connsiteX15" fmla="*/ 4952424 w 5553694"/>
              <a:gd name="connsiteY15" fmla="*/ 1080000 h 1080000"/>
              <a:gd name="connsiteX16" fmla="*/ 4531159 w 5553694"/>
              <a:gd name="connsiteY16" fmla="*/ 1080000 h 1080000"/>
              <a:gd name="connsiteX17" fmla="*/ 3902146 w 5553694"/>
              <a:gd name="connsiteY17" fmla="*/ 1080000 h 1080000"/>
              <a:gd name="connsiteX18" fmla="*/ 3273133 w 5553694"/>
              <a:gd name="connsiteY18" fmla="*/ 1080000 h 1080000"/>
              <a:gd name="connsiteX19" fmla="*/ 2851867 w 5553694"/>
              <a:gd name="connsiteY19" fmla="*/ 1080000 h 1080000"/>
              <a:gd name="connsiteX20" fmla="*/ 2326728 w 5553694"/>
              <a:gd name="connsiteY20" fmla="*/ 1080000 h 1080000"/>
              <a:gd name="connsiteX21" fmla="*/ 1697714 w 5553694"/>
              <a:gd name="connsiteY21" fmla="*/ 1080000 h 1080000"/>
              <a:gd name="connsiteX22" fmla="*/ 1016765 w 5553694"/>
              <a:gd name="connsiteY22" fmla="*/ 1080000 h 1080000"/>
              <a:gd name="connsiteX23" fmla="*/ 180004 w 5553694"/>
              <a:gd name="connsiteY23" fmla="*/ 1080000 h 1080000"/>
              <a:gd name="connsiteX24" fmla="*/ 0 w 5553694"/>
              <a:gd name="connsiteY24" fmla="*/ 899996 h 1080000"/>
              <a:gd name="connsiteX25" fmla="*/ 0 w 5553694"/>
              <a:gd name="connsiteY25" fmla="*/ 547200 h 1080000"/>
              <a:gd name="connsiteX26" fmla="*/ 0 w 5553694"/>
              <a:gd name="connsiteY26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3694" h="1080000" fill="none" extrusionOk="0">
                <a:moveTo>
                  <a:pt x="0" y="180004"/>
                </a:moveTo>
                <a:cubicBezTo>
                  <a:pt x="3025" y="81839"/>
                  <a:pt x="72815" y="-5897"/>
                  <a:pt x="180004" y="0"/>
                </a:cubicBezTo>
                <a:cubicBezTo>
                  <a:pt x="344244" y="-22052"/>
                  <a:pt x="499946" y="64394"/>
                  <a:pt x="809017" y="0"/>
                </a:cubicBezTo>
                <a:cubicBezTo>
                  <a:pt x="1118088" y="-64394"/>
                  <a:pt x="1230486" y="9783"/>
                  <a:pt x="1386093" y="0"/>
                </a:cubicBezTo>
                <a:cubicBezTo>
                  <a:pt x="1541700" y="-9783"/>
                  <a:pt x="1740171" y="49614"/>
                  <a:pt x="1963170" y="0"/>
                </a:cubicBezTo>
                <a:cubicBezTo>
                  <a:pt x="2186169" y="-49614"/>
                  <a:pt x="2219521" y="49829"/>
                  <a:pt x="2384435" y="0"/>
                </a:cubicBezTo>
                <a:cubicBezTo>
                  <a:pt x="2549349" y="-49829"/>
                  <a:pt x="2688408" y="51750"/>
                  <a:pt x="2909575" y="0"/>
                </a:cubicBezTo>
                <a:cubicBezTo>
                  <a:pt x="3130742" y="-51750"/>
                  <a:pt x="3196925" y="27767"/>
                  <a:pt x="3330840" y="0"/>
                </a:cubicBezTo>
                <a:cubicBezTo>
                  <a:pt x="3464755" y="-27767"/>
                  <a:pt x="3751052" y="25495"/>
                  <a:pt x="4011790" y="0"/>
                </a:cubicBezTo>
                <a:cubicBezTo>
                  <a:pt x="4272528" y="-25495"/>
                  <a:pt x="4423175" y="44852"/>
                  <a:pt x="4588866" y="0"/>
                </a:cubicBezTo>
                <a:cubicBezTo>
                  <a:pt x="4754557" y="-44852"/>
                  <a:pt x="5207177" y="66015"/>
                  <a:pt x="5373690" y="0"/>
                </a:cubicBezTo>
                <a:cubicBezTo>
                  <a:pt x="5461582" y="21329"/>
                  <a:pt x="5547306" y="65595"/>
                  <a:pt x="5553694" y="180004"/>
                </a:cubicBezTo>
                <a:cubicBezTo>
                  <a:pt x="5568800" y="346747"/>
                  <a:pt x="5549681" y="440473"/>
                  <a:pt x="5553694" y="554400"/>
                </a:cubicBezTo>
                <a:cubicBezTo>
                  <a:pt x="5557707" y="668327"/>
                  <a:pt x="5536064" y="803447"/>
                  <a:pt x="5553694" y="899996"/>
                </a:cubicBezTo>
                <a:cubicBezTo>
                  <a:pt x="5539103" y="1005616"/>
                  <a:pt x="5496084" y="1075584"/>
                  <a:pt x="5373690" y="1080000"/>
                </a:cubicBezTo>
                <a:cubicBezTo>
                  <a:pt x="5179642" y="1090800"/>
                  <a:pt x="5115704" y="1055199"/>
                  <a:pt x="4952424" y="1080000"/>
                </a:cubicBezTo>
                <a:cubicBezTo>
                  <a:pt x="4789144" y="1104801"/>
                  <a:pt x="4690070" y="1070073"/>
                  <a:pt x="4531159" y="1080000"/>
                </a:cubicBezTo>
                <a:cubicBezTo>
                  <a:pt x="4372248" y="1089927"/>
                  <a:pt x="4093770" y="1027057"/>
                  <a:pt x="3902146" y="1080000"/>
                </a:cubicBezTo>
                <a:cubicBezTo>
                  <a:pt x="3710522" y="1132943"/>
                  <a:pt x="3503902" y="1045562"/>
                  <a:pt x="3273133" y="1080000"/>
                </a:cubicBezTo>
                <a:cubicBezTo>
                  <a:pt x="3042364" y="1114438"/>
                  <a:pt x="3050564" y="1060555"/>
                  <a:pt x="2851867" y="1080000"/>
                </a:cubicBezTo>
                <a:cubicBezTo>
                  <a:pt x="2653170" y="1099445"/>
                  <a:pt x="2557583" y="1044549"/>
                  <a:pt x="2326728" y="1080000"/>
                </a:cubicBezTo>
                <a:cubicBezTo>
                  <a:pt x="2095873" y="1115451"/>
                  <a:pt x="1863347" y="1032398"/>
                  <a:pt x="1697714" y="1080000"/>
                </a:cubicBezTo>
                <a:cubicBezTo>
                  <a:pt x="1532081" y="1127602"/>
                  <a:pt x="1300245" y="1012202"/>
                  <a:pt x="1016765" y="1080000"/>
                </a:cubicBezTo>
                <a:cubicBezTo>
                  <a:pt x="733285" y="1147798"/>
                  <a:pt x="494814" y="1064007"/>
                  <a:pt x="180004" y="1080000"/>
                </a:cubicBezTo>
                <a:cubicBezTo>
                  <a:pt x="80264" y="1076295"/>
                  <a:pt x="2060" y="988215"/>
                  <a:pt x="0" y="899996"/>
                </a:cubicBezTo>
                <a:cubicBezTo>
                  <a:pt x="-32883" y="807787"/>
                  <a:pt x="12260" y="682112"/>
                  <a:pt x="0" y="547200"/>
                </a:cubicBezTo>
                <a:cubicBezTo>
                  <a:pt x="-12260" y="412288"/>
                  <a:pt x="11725" y="337235"/>
                  <a:pt x="0" y="180004"/>
                </a:cubicBezTo>
                <a:close/>
              </a:path>
              <a:path w="5553694" h="1080000" stroke="0" extrusionOk="0">
                <a:moveTo>
                  <a:pt x="0" y="180004"/>
                </a:moveTo>
                <a:cubicBezTo>
                  <a:pt x="13767" y="97371"/>
                  <a:pt x="79150" y="6969"/>
                  <a:pt x="180004" y="0"/>
                </a:cubicBezTo>
                <a:cubicBezTo>
                  <a:pt x="276723" y="-40947"/>
                  <a:pt x="480875" y="4813"/>
                  <a:pt x="601270" y="0"/>
                </a:cubicBezTo>
                <a:cubicBezTo>
                  <a:pt x="721665" y="-4813"/>
                  <a:pt x="962517" y="10319"/>
                  <a:pt x="1230283" y="0"/>
                </a:cubicBezTo>
                <a:cubicBezTo>
                  <a:pt x="1498049" y="-10319"/>
                  <a:pt x="1549596" y="52460"/>
                  <a:pt x="1807359" y="0"/>
                </a:cubicBezTo>
                <a:cubicBezTo>
                  <a:pt x="2065122" y="-52460"/>
                  <a:pt x="2253300" y="38128"/>
                  <a:pt x="2436372" y="0"/>
                </a:cubicBezTo>
                <a:cubicBezTo>
                  <a:pt x="2619444" y="-38128"/>
                  <a:pt x="2851695" y="29856"/>
                  <a:pt x="3117322" y="0"/>
                </a:cubicBezTo>
                <a:cubicBezTo>
                  <a:pt x="3382949" y="-29856"/>
                  <a:pt x="3392210" y="36274"/>
                  <a:pt x="3590524" y="0"/>
                </a:cubicBezTo>
                <a:cubicBezTo>
                  <a:pt x="3788838" y="-36274"/>
                  <a:pt x="4008479" y="61612"/>
                  <a:pt x="4271474" y="0"/>
                </a:cubicBezTo>
                <a:cubicBezTo>
                  <a:pt x="4534469" y="-61612"/>
                  <a:pt x="4589602" y="39682"/>
                  <a:pt x="4692740" y="0"/>
                </a:cubicBezTo>
                <a:cubicBezTo>
                  <a:pt x="4795878" y="-39682"/>
                  <a:pt x="5223862" y="21006"/>
                  <a:pt x="5373690" y="0"/>
                </a:cubicBezTo>
                <a:cubicBezTo>
                  <a:pt x="5454676" y="19572"/>
                  <a:pt x="5560456" y="107686"/>
                  <a:pt x="5553694" y="180004"/>
                </a:cubicBezTo>
                <a:cubicBezTo>
                  <a:pt x="5577690" y="288548"/>
                  <a:pt x="5527395" y="366478"/>
                  <a:pt x="5553694" y="518400"/>
                </a:cubicBezTo>
                <a:cubicBezTo>
                  <a:pt x="5579993" y="670322"/>
                  <a:pt x="5550724" y="752377"/>
                  <a:pt x="5553694" y="899996"/>
                </a:cubicBezTo>
                <a:cubicBezTo>
                  <a:pt x="5552143" y="996355"/>
                  <a:pt x="5463377" y="1102305"/>
                  <a:pt x="5373690" y="1080000"/>
                </a:cubicBezTo>
                <a:cubicBezTo>
                  <a:pt x="5207304" y="1116041"/>
                  <a:pt x="4988746" y="1043416"/>
                  <a:pt x="4796614" y="1080000"/>
                </a:cubicBezTo>
                <a:cubicBezTo>
                  <a:pt x="4604482" y="1116584"/>
                  <a:pt x="4443584" y="1071860"/>
                  <a:pt x="4323411" y="1080000"/>
                </a:cubicBezTo>
                <a:cubicBezTo>
                  <a:pt x="4203238" y="1088140"/>
                  <a:pt x="3867669" y="1061589"/>
                  <a:pt x="3642461" y="1080000"/>
                </a:cubicBezTo>
                <a:cubicBezTo>
                  <a:pt x="3417253" y="1098411"/>
                  <a:pt x="3339216" y="1071539"/>
                  <a:pt x="3169259" y="1080000"/>
                </a:cubicBezTo>
                <a:cubicBezTo>
                  <a:pt x="2999302" y="1088461"/>
                  <a:pt x="2874433" y="1061476"/>
                  <a:pt x="2592183" y="1080000"/>
                </a:cubicBezTo>
                <a:cubicBezTo>
                  <a:pt x="2309933" y="1098524"/>
                  <a:pt x="2068218" y="1079708"/>
                  <a:pt x="1911233" y="1080000"/>
                </a:cubicBezTo>
                <a:cubicBezTo>
                  <a:pt x="1754248" y="1080292"/>
                  <a:pt x="1541322" y="1040395"/>
                  <a:pt x="1438030" y="1080000"/>
                </a:cubicBezTo>
                <a:cubicBezTo>
                  <a:pt x="1334738" y="1119605"/>
                  <a:pt x="1004633" y="1066479"/>
                  <a:pt x="860954" y="1080000"/>
                </a:cubicBezTo>
                <a:cubicBezTo>
                  <a:pt x="717275" y="1093521"/>
                  <a:pt x="386550" y="1011621"/>
                  <a:pt x="180004" y="1080000"/>
                </a:cubicBezTo>
                <a:cubicBezTo>
                  <a:pt x="74681" y="1089436"/>
                  <a:pt x="5651" y="997976"/>
                  <a:pt x="0" y="899996"/>
                </a:cubicBezTo>
                <a:cubicBezTo>
                  <a:pt x="-37237" y="790342"/>
                  <a:pt x="35340" y="704922"/>
                  <a:pt x="0" y="554400"/>
                </a:cubicBezTo>
                <a:cubicBezTo>
                  <a:pt x="-35340" y="403878"/>
                  <a:pt x="5522" y="330642"/>
                  <a:pt x="0" y="180004"/>
                </a:cubicBezTo>
                <a:close/>
              </a:path>
            </a:pathLst>
          </a:custGeom>
          <a:solidFill>
            <a:srgbClr val="E3D0BE">
              <a:alpha val="80000"/>
            </a:srgbClr>
          </a:solidFill>
          <a:ln w="38100">
            <a:solidFill>
              <a:srgbClr val="DB9C7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Hint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：複製的檔案會儲存在您 </a:t>
            </a:r>
            <a:r>
              <a:rPr kumimoji="1" lang="en-US" altLang="zh-TW" sz="2000" b="1" u="sng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Google Drive</a:t>
            </a:r>
            <a:r>
              <a:rPr kumimoji="1" lang="en-US" altLang="zh-TW" sz="20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 「</a:t>
            </a:r>
            <a:r>
              <a:rPr kumimoji="1" lang="en-US" altLang="zh-TW" sz="20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Colab Notebooks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 資料夾裡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74C1C38-2E40-E842-357B-346E542EFA49}"/>
              </a:ext>
            </a:extLst>
          </p:cNvPr>
          <p:cNvSpPr txBox="1"/>
          <p:nvPr/>
        </p:nvSpPr>
        <p:spPr>
          <a:xfrm>
            <a:off x="6298234" y="3758417"/>
            <a:ext cx="668623" cy="7156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5122" name="Picture 2" descr="1,322,191 張連結圖片、庫存照片和向量圖| Shutterstock">
            <a:extLst>
              <a:ext uri="{FF2B5EF4-FFF2-40B4-BE49-F238E27FC236}">
                <a16:creationId xmlns:a16="http://schemas.microsoft.com/office/drawing/2014/main" id="{9B007B27-B1F4-15C4-815F-37326C1D0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643" y="3471454"/>
            <a:ext cx="1436914" cy="12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73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1F2BC-33E2-AC75-60EB-38825FF9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 </a:t>
            </a:r>
            <a:r>
              <a:rPr kumimoji="1" lang="en-US" altLang="zh-TW" dirty="0"/>
              <a:t>VS </a:t>
            </a:r>
            <a:r>
              <a:rPr kumimoji="1" lang="zh-TW" altLang="en-US" dirty="0"/>
              <a:t>資訊</a:t>
            </a:r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1CF9E383-7C18-E177-6FAA-F79F97254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35804"/>
              </p:ext>
            </p:extLst>
          </p:nvPr>
        </p:nvGraphicFramePr>
        <p:xfrm>
          <a:off x="1676400" y="1793174"/>
          <a:ext cx="8128000" cy="4143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565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3DAE9-04DB-7864-1805-EF805CCC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步驟一：設定雲端硬碟存取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276D08-FF1B-D4B9-7B71-B1EF4FE61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設定雲端硬碟存取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9CD90D0-0A79-BB4F-0444-09BBC04A7DDF}"/>
              </a:ext>
            </a:extLst>
          </p:cNvPr>
          <p:cNvSpPr txBox="1"/>
          <p:nvPr/>
        </p:nvSpPr>
        <p:spPr>
          <a:xfrm>
            <a:off x="744374" y="1623517"/>
            <a:ext cx="10286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將游標移至第一個儲存格，按下「      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EAE5887-0457-8CB5-E9D1-1759B3A1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487" y="1639274"/>
            <a:ext cx="431800" cy="4064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C0994D9-205D-70EE-A8CF-26D8A727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722589"/>
            <a:ext cx="5791200" cy="25908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959276F-D185-C5AF-8EA5-FFF4CDA3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75" y="2834533"/>
            <a:ext cx="431800" cy="4064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EBC9DA2-CEF2-7534-FFC9-F7B58024B45A}"/>
              </a:ext>
            </a:extLst>
          </p:cNvPr>
          <p:cNvSpPr/>
          <p:nvPr/>
        </p:nvSpPr>
        <p:spPr>
          <a:xfrm>
            <a:off x="3462170" y="2857733"/>
            <a:ext cx="532411" cy="36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55A6391-80CA-46EA-AC40-B1ADB7EB0BC6}"/>
              </a:ext>
            </a:extLst>
          </p:cNvPr>
          <p:cNvSpPr/>
          <p:nvPr/>
        </p:nvSpPr>
        <p:spPr>
          <a:xfrm>
            <a:off x="2791285" y="2857733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B506929-BFB4-E96F-0C13-A27CE76E0FBC}"/>
              </a:ext>
            </a:extLst>
          </p:cNvPr>
          <p:cNvSpPr/>
          <p:nvPr/>
        </p:nvSpPr>
        <p:spPr>
          <a:xfrm>
            <a:off x="3905026" y="4763630"/>
            <a:ext cx="3600000" cy="54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1E0DB87-0D98-1D6C-3FDB-FA058A8BE670}"/>
              </a:ext>
            </a:extLst>
          </p:cNvPr>
          <p:cNvSpPr/>
          <p:nvPr/>
        </p:nvSpPr>
        <p:spPr>
          <a:xfrm>
            <a:off x="3372713" y="4823800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73B7F3B-8EFE-197D-0C62-422C98003D11}"/>
              </a:ext>
            </a:extLst>
          </p:cNvPr>
          <p:cNvSpPr txBox="1"/>
          <p:nvPr/>
        </p:nvSpPr>
        <p:spPr>
          <a:xfrm>
            <a:off x="4310896" y="5440937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執行成功會顯示上述訊息</a:t>
            </a:r>
            <a:endParaRPr lang="en-US" altLang="zh-TW" sz="2400" b="1" dirty="0">
              <a:solidFill>
                <a:srgbClr val="DB9C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20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B9E23E-1A3D-704C-2778-6D539B314D36}"/>
              </a:ext>
            </a:extLst>
          </p:cNvPr>
          <p:cNvSpPr txBox="1"/>
          <p:nvPr/>
        </p:nvSpPr>
        <p:spPr>
          <a:xfrm>
            <a:off x="780552" y="1592567"/>
            <a:ext cx="10260000" cy="367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如果您需要使用特定功能，例：處理文字、處理日期、處理圖像</a:t>
            </a:r>
            <a:r>
              <a:rPr kumimoji="1"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…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。在 </a:t>
            </a:r>
            <a:r>
              <a:rPr kumimoji="1" lang="en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Python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中，通常已有現成程式碼可使用，這就叫做「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套件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」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套件安裝後，通常可直接使用，讓您可以更快速地開發出自己的程式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使用套件的好處：提高程式碼</a:t>
            </a:r>
            <a:r>
              <a:rPr kumimoji="1" lang="zh-TW" altLang="en-US" sz="2400" b="1" u="sng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可讀性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zh-TW" altLang="en-US" sz="2400" b="1" u="sng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可維護性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，讓程式更易於理解和修改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8670D9A-2298-5EC4-AC58-B18C52D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步驟二：載入所需套件與初始化參數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8AA464-2172-3A21-6BEA-00030F44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8" name="圖形 7" descr="豎起大拇指標誌">
            <a:extLst>
              <a:ext uri="{FF2B5EF4-FFF2-40B4-BE49-F238E27FC236}">
                <a16:creationId xmlns:a16="http://schemas.microsoft.com/office/drawing/2014/main" id="{9E1DA117-D35B-40CC-15AB-FCA41EA3F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75281">
            <a:off x="1920974" y="4655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8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4">
            <a:extLst>
              <a:ext uri="{FF2B5EF4-FFF2-40B4-BE49-F238E27FC236}">
                <a16:creationId xmlns:a16="http://schemas.microsoft.com/office/drawing/2014/main" id="{F737BEA9-002B-E6DA-1D8F-7B3B7D3F56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2261390" y="597230"/>
            <a:ext cx="7669221" cy="4931652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86BB4E-5970-7298-3CA3-3D751EF2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載入所需套件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61DFD0-669F-FD83-7CD3-C99BF6B01B6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E16540-9DBE-888B-78E7-B464DD04B0D5}"/>
              </a:ext>
            </a:extLst>
          </p:cNvPr>
          <p:cNvSpPr/>
          <p:nvPr/>
        </p:nvSpPr>
        <p:spPr>
          <a:xfrm>
            <a:off x="2286723" y="613965"/>
            <a:ext cx="370159" cy="36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6319A47-A6C7-A8EA-06EB-B8107CFD1146}"/>
              </a:ext>
            </a:extLst>
          </p:cNvPr>
          <p:cNvSpPr/>
          <p:nvPr/>
        </p:nvSpPr>
        <p:spPr>
          <a:xfrm>
            <a:off x="1787124" y="704590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950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63142041-0586-ECBB-4FC8-95F8B93CF8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劉德華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忘情水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765A630-E176-E376-03E4-9E5C0A5D8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基礎練習</a:t>
            </a:r>
            <a:r>
              <a:rPr kumimoji="1" lang="en-US" altLang="zh-TW" dirty="0"/>
              <a:t>-</a:t>
            </a:r>
            <a:r>
              <a:rPr kumimoji="1" lang="zh-TW" altLang="en-US" dirty="0"/>
              <a:t>歌詞文本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DF3C2C-2F95-7FF0-0776-C0FDF9AEF6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DF61AE-5B44-864C-927D-94F6C04A90D8}" type="slidenum">
              <a:rPr kumimoji="1" lang="zh-TW" altLang="en-US" smtClean="0"/>
              <a:t>32</a:t>
            </a:fld>
            <a:endParaRPr kumimoji="1" lang="zh-TW" altLang="en-US"/>
          </a:p>
        </p:txBody>
      </p:sp>
      <p:sp>
        <p:nvSpPr>
          <p:cNvPr id="6" name="文字版面配置區 3">
            <a:extLst>
              <a:ext uri="{FF2B5EF4-FFF2-40B4-BE49-F238E27FC236}">
                <a16:creationId xmlns:a16="http://schemas.microsoft.com/office/drawing/2014/main" id="{86A7CC6E-5C68-3320-8297-808D40723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主題七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269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FB2C8-0CF6-4C54-9915-9F9DC599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基礎練習說明</a:t>
            </a:r>
            <a:r>
              <a:rPr lang="en-US" altLang="zh-TW" dirty="0"/>
              <a:t> (1/2)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2716DD-112E-490C-A0D9-4CBAF4E113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78409" y="1356792"/>
            <a:ext cx="5426316" cy="3600000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zh-TW" altLang="en-US" sz="2400" dirty="0"/>
              <a:t>練習目的：使用簡單歌詞（劉德華 </a:t>
            </a:r>
            <a:r>
              <a:rPr lang="en-US" altLang="zh-TW" sz="2400" dirty="0"/>
              <a:t>–</a:t>
            </a:r>
            <a:r>
              <a:rPr lang="zh-TW" altLang="en-US" sz="2400" dirty="0"/>
              <a:t> 忘情水）資料集，練習</a:t>
            </a:r>
            <a:endParaRPr lang="en-US" altLang="zh-TW" sz="2400" dirty="0"/>
          </a:p>
          <a:p>
            <a:pPr marL="914400" lvl="1" indent="-457200">
              <a:lnSpc>
                <a:spcPct val="210000"/>
              </a:lnSpc>
              <a:buClr>
                <a:srgbClr val="DB9C73"/>
              </a:buClr>
              <a:buFont typeface="+mj-lt"/>
              <a:buAutoNum type="arabicPeriod"/>
            </a:pPr>
            <a:r>
              <a:rPr lang="zh-TW" altLang="en-US" sz="2400" b="1" u="sng" dirty="0">
                <a:solidFill>
                  <a:srgbClr val="DB9C73"/>
                </a:solidFill>
              </a:rPr>
              <a:t>計算「</a:t>
            </a:r>
            <a:r>
              <a:rPr lang="en" altLang="zh-TW" sz="2400" b="1" u="sng" dirty="0">
                <a:solidFill>
                  <a:srgbClr val="DB9C73"/>
                </a:solidFill>
              </a:rPr>
              <a:t>TF-IDF</a:t>
            </a:r>
            <a:r>
              <a:rPr lang="zh-TW" altLang="en" sz="2400" b="1" u="sng" dirty="0">
                <a:solidFill>
                  <a:srgbClr val="DB9C73"/>
                </a:solidFill>
              </a:rPr>
              <a:t>」</a:t>
            </a:r>
            <a:endParaRPr lang="en-US" altLang="zh-TW" sz="2400" b="1" u="sng" dirty="0">
              <a:solidFill>
                <a:srgbClr val="DB9C73"/>
              </a:solidFill>
            </a:endParaRPr>
          </a:p>
          <a:p>
            <a:pPr marL="914400" lvl="1" indent="-457200">
              <a:lnSpc>
                <a:spcPct val="210000"/>
              </a:lnSpc>
              <a:buClr>
                <a:srgbClr val="DB9C73"/>
              </a:buClr>
              <a:buFont typeface="+mj-lt"/>
              <a:buAutoNum type="arabicPeriod"/>
            </a:pPr>
            <a:r>
              <a:rPr lang="zh-TW" altLang="en-US" sz="2400" b="1" u="sng" dirty="0">
                <a:solidFill>
                  <a:srgbClr val="DB9C73"/>
                </a:solidFill>
              </a:rPr>
              <a:t>繪製「文字雲」</a:t>
            </a:r>
            <a:endParaRPr lang="en-US" altLang="zh-TW" sz="2400" b="1" u="sng" dirty="0">
              <a:solidFill>
                <a:srgbClr val="DB9C73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8EBF6C6-3D29-D97D-9889-69E7B0F8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知名港星劉德華先生</a:t>
            </a:r>
          </a:p>
        </p:txBody>
      </p:sp>
      <p:pic>
        <p:nvPicPr>
          <p:cNvPr id="1026" name="Picture 2" descr="1995年春晚：刘德华一杯忘情水，陶醉了大江南北_歌曲">
            <a:extLst>
              <a:ext uri="{FF2B5EF4-FFF2-40B4-BE49-F238E27FC236}">
                <a16:creationId xmlns:a16="http://schemas.microsoft.com/office/drawing/2014/main" id="{C45EF334-9FA6-4EE5-12A0-F4A995743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441" y="2019157"/>
            <a:ext cx="449552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731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FB2C8-0CF6-4C54-9915-9F9DC599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基礎練習說明</a:t>
            </a:r>
            <a:r>
              <a:rPr lang="en-US" altLang="zh-TW" dirty="0"/>
              <a:t> (2/2)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2716DD-112E-490C-A0D9-4CBAF4E113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78408" y="1479157"/>
            <a:ext cx="5426316" cy="4680000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/>
              <a:t>實作內容：</a:t>
            </a:r>
            <a:endParaRPr lang="en-US" altLang="zh-TW" sz="2400" dirty="0"/>
          </a:p>
          <a:p>
            <a:pPr marL="914400" lvl="1" indent="-457200">
              <a:buClr>
                <a:srgbClr val="DB9C73"/>
              </a:buClr>
              <a:buFont typeface="+mj-lt"/>
              <a:buAutoNum type="arabicPeriod"/>
            </a:pPr>
            <a:r>
              <a:rPr lang="zh-TW" altLang="en-US" sz="2400" b="1" u="sng" dirty="0">
                <a:solidFill>
                  <a:srgbClr val="DB9C73"/>
                </a:solidFill>
              </a:rPr>
              <a:t>讀取歌詞檔案</a:t>
            </a:r>
            <a:r>
              <a:rPr lang="en-US" altLang="zh-TW" sz="2400" b="1" dirty="0">
                <a:solidFill>
                  <a:srgbClr val="DB9C73"/>
                </a:solidFill>
              </a:rPr>
              <a:t> </a:t>
            </a:r>
            <a:r>
              <a:rPr lang="en-US" altLang="zh-TW" sz="2400" b="1" dirty="0">
                <a:solidFill>
                  <a:srgbClr val="DB9C73"/>
                </a:solidFill>
                <a:sym typeface="Wingdings" pitchFamily="2" charset="2"/>
              </a:rPr>
              <a:t> </a:t>
            </a:r>
            <a:r>
              <a:rPr lang="zh-TW" altLang="en-US" sz="2400" dirty="0"/>
              <a:t>讀取 忘情水</a:t>
            </a:r>
            <a:r>
              <a:rPr lang="en-US" altLang="zh-TW" sz="2400" dirty="0"/>
              <a:t>.</a:t>
            </a:r>
            <a:r>
              <a:rPr lang="en" altLang="zh-TW" sz="2400" dirty="0"/>
              <a:t>txt</a:t>
            </a:r>
            <a:r>
              <a:rPr lang="zh-TW" altLang="en-US" sz="2400" dirty="0"/>
              <a:t> 歌詞</a:t>
            </a:r>
            <a:r>
              <a:rPr lang="zh-TW" altLang="en" sz="2400" dirty="0"/>
              <a:t>，</a:t>
            </a:r>
            <a:r>
              <a:rPr lang="zh-TW" altLang="en-US" sz="2400" dirty="0"/>
              <a:t>並存到程式以便分析</a:t>
            </a:r>
            <a:endParaRPr lang="en-US" altLang="zh-TW" sz="2400" dirty="0"/>
          </a:p>
          <a:p>
            <a:pPr marL="914400" lvl="1" indent="-457200">
              <a:buClr>
                <a:srgbClr val="DB9C73"/>
              </a:buClr>
              <a:buFont typeface="+mj-lt"/>
              <a:buAutoNum type="arabicPeriod"/>
            </a:pPr>
            <a:r>
              <a:rPr lang="zh-TW" altLang="en-US" sz="2400" b="1" u="sng" dirty="0">
                <a:solidFill>
                  <a:srgbClr val="DB9C73"/>
                </a:solidFill>
              </a:rPr>
              <a:t>計算 </a:t>
            </a:r>
            <a:r>
              <a:rPr lang="en" altLang="zh-TW" sz="2400" b="1" u="sng" dirty="0">
                <a:solidFill>
                  <a:srgbClr val="DB9C73"/>
                </a:solidFill>
              </a:rPr>
              <a:t>TF-IDF</a:t>
            </a:r>
            <a:r>
              <a:rPr lang="en" altLang="zh-TW" sz="2400" b="1" dirty="0">
                <a:solidFill>
                  <a:srgbClr val="DB9C73"/>
                </a:solidFill>
              </a:rPr>
              <a:t> </a:t>
            </a:r>
            <a:r>
              <a:rPr lang="en-US" altLang="zh-TW" sz="2400" b="1" dirty="0">
                <a:solidFill>
                  <a:srgbClr val="DB9C73"/>
                </a:solidFill>
                <a:sym typeface="Wingdings" pitchFamily="2" charset="2"/>
              </a:rPr>
              <a:t> </a:t>
            </a:r>
            <a:r>
              <a:rPr lang="zh-TW" altLang="en-US" sz="2400" dirty="0"/>
              <a:t>使用 </a:t>
            </a:r>
            <a:r>
              <a:rPr lang="en" altLang="zh-TW" sz="2400" dirty="0" err="1"/>
              <a:t>Jieba</a:t>
            </a:r>
            <a:r>
              <a:rPr lang="en" altLang="zh-TW" sz="2400" dirty="0"/>
              <a:t> </a:t>
            </a:r>
            <a:r>
              <a:rPr lang="zh-TW" altLang="en-US" sz="2400" dirty="0"/>
              <a:t>套件 中 </a:t>
            </a:r>
            <a:r>
              <a:rPr lang="en" altLang="zh-TW" sz="2400" dirty="0"/>
              <a:t>TF-IDF </a:t>
            </a:r>
            <a:r>
              <a:rPr lang="zh-TW" altLang="en-US" sz="2400" dirty="0"/>
              <a:t>方法</a:t>
            </a:r>
            <a:endParaRPr lang="en-US" altLang="zh-TW" sz="2400" dirty="0"/>
          </a:p>
          <a:p>
            <a:pPr marL="914400" lvl="1" indent="-457200">
              <a:buClr>
                <a:srgbClr val="DB9C73"/>
              </a:buClr>
              <a:buFont typeface="+mj-lt"/>
              <a:buAutoNum type="arabicPeriod"/>
            </a:pPr>
            <a:r>
              <a:rPr lang="zh-TW" altLang="en-US" sz="2400" b="1" u="sng" dirty="0">
                <a:solidFill>
                  <a:srgbClr val="DB9C73"/>
                </a:solidFill>
              </a:rPr>
              <a:t>繪製文字雲</a:t>
            </a:r>
            <a:r>
              <a:rPr lang="en-US" altLang="zh-TW" sz="2400" b="1" dirty="0">
                <a:solidFill>
                  <a:srgbClr val="DB9C73"/>
                </a:solidFill>
              </a:rPr>
              <a:t> </a:t>
            </a:r>
            <a:r>
              <a:rPr lang="en-US" altLang="zh-TW" sz="2400" b="1" dirty="0">
                <a:solidFill>
                  <a:srgbClr val="DB9C73"/>
                </a:solidFill>
                <a:sym typeface="Wingdings" pitchFamily="2" charset="2"/>
              </a:rPr>
              <a:t> </a:t>
            </a:r>
            <a:r>
              <a:rPr lang="zh-TW" altLang="en-US" sz="2400" dirty="0"/>
              <a:t>文字雲可以讓我們快速了解文本關鍵詞，以便進一步的分析處理</a:t>
            </a:r>
            <a:endParaRPr lang="en-US" altLang="zh-TW" sz="24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8EBF6C6-3D29-D97D-9889-69E7B0F8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歌詞文字雲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334C02-1F5F-22A2-C2D8-9BF867B2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3" y="2384057"/>
            <a:ext cx="5041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7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70D9A-2298-5EC4-AC58-B18C52D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步驟一：載入歌詞檔案</a:t>
            </a:r>
            <a:endParaRPr kumimoji="1"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8AA464-2172-3A21-6BEA-00030F448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37" y="6282871"/>
            <a:ext cx="5600698" cy="473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▲ 載入歌詞檔案</a:t>
            </a:r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744374" y="1623517"/>
            <a:ext cx="10286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載入歌詞檔案：「忘情水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txt</a:t>
            </a:r>
            <a:r>
              <a:rPr lang="zh-TW" altLang="e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01EC75-206F-C0C1-6BFC-AAA87242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408" y="2353257"/>
            <a:ext cx="6526380" cy="360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1927231-C63E-4FF6-648D-3D0508C04EA8}"/>
              </a:ext>
            </a:extLst>
          </p:cNvPr>
          <p:cNvSpPr/>
          <p:nvPr/>
        </p:nvSpPr>
        <p:spPr>
          <a:xfrm>
            <a:off x="2888286" y="2414796"/>
            <a:ext cx="370159" cy="36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51950C5-B8C2-F383-7AE2-7177DF31AD57}"/>
              </a:ext>
            </a:extLst>
          </p:cNvPr>
          <p:cNvSpPr/>
          <p:nvPr/>
        </p:nvSpPr>
        <p:spPr>
          <a:xfrm>
            <a:off x="2132469" y="2414796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A9E49E-7D23-26A1-2AD0-F1F365E6840D}"/>
              </a:ext>
            </a:extLst>
          </p:cNvPr>
          <p:cNvSpPr/>
          <p:nvPr/>
        </p:nvSpPr>
        <p:spPr>
          <a:xfrm>
            <a:off x="3258445" y="4473173"/>
            <a:ext cx="2593715" cy="1480083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0F80909-3282-B567-C2BA-05855358984E}"/>
              </a:ext>
            </a:extLst>
          </p:cNvPr>
          <p:cNvSpPr/>
          <p:nvPr/>
        </p:nvSpPr>
        <p:spPr>
          <a:xfrm>
            <a:off x="2652476" y="4473173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19DBCA9-DEF2-D3BF-DA94-5D727F5323E8}"/>
              </a:ext>
            </a:extLst>
          </p:cNvPr>
          <p:cNvSpPr txBox="1"/>
          <p:nvPr/>
        </p:nvSpPr>
        <p:spPr>
          <a:xfrm>
            <a:off x="6024146" y="521321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執行成功會顯示歌詞</a:t>
            </a:r>
            <a:endParaRPr lang="en-US" altLang="zh-TW" sz="2400" b="1" dirty="0">
              <a:solidFill>
                <a:srgbClr val="DB9C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676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70D9A-2298-5EC4-AC58-B18C52D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步驟二：資料清理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8AA464-2172-3A21-6BEA-00030F44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▲資料清理</a:t>
            </a:r>
            <a:endParaRPr kumimoji="1"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744374" y="1623517"/>
            <a:ext cx="8109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做簡單的資料清理：去除換行符號、空白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550C67B-5997-01C6-7998-84D2DBE9468B}"/>
              </a:ext>
            </a:extLst>
          </p:cNvPr>
          <p:cNvGrpSpPr/>
          <p:nvPr/>
        </p:nvGrpSpPr>
        <p:grpSpPr>
          <a:xfrm>
            <a:off x="2365769" y="2702837"/>
            <a:ext cx="7025881" cy="2565137"/>
            <a:chOff x="2365769" y="2702837"/>
            <a:chExt cx="7025881" cy="256513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3F60D9D-4D30-BCB6-2A51-D839AD1D3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0350" y="2702837"/>
              <a:ext cx="6591300" cy="19304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42FC896-34E7-81A8-1DE6-CF501E324786}"/>
                </a:ext>
              </a:extLst>
            </p:cNvPr>
            <p:cNvSpPr/>
            <p:nvPr/>
          </p:nvSpPr>
          <p:spPr>
            <a:xfrm>
              <a:off x="2925123" y="2836116"/>
              <a:ext cx="370159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7B4F4A3-B5F3-7102-D1F3-37BF1125816F}"/>
                </a:ext>
              </a:extLst>
            </p:cNvPr>
            <p:cNvSpPr/>
            <p:nvPr/>
          </p:nvSpPr>
          <p:spPr>
            <a:xfrm>
              <a:off x="2365769" y="2859866"/>
              <a:ext cx="360000" cy="360000"/>
            </a:xfrm>
            <a:prstGeom prst="ellipse">
              <a:avLst/>
            </a:prstGeom>
            <a:solidFill>
              <a:srgbClr val="DB9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B30289-A5D0-946F-3AC7-3D41E8CC8811}"/>
                </a:ext>
              </a:extLst>
            </p:cNvPr>
            <p:cNvSpPr/>
            <p:nvPr/>
          </p:nvSpPr>
          <p:spPr>
            <a:xfrm>
              <a:off x="3295282" y="4220348"/>
              <a:ext cx="6096368" cy="41289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0CEA744-3325-AC5F-4066-F3A0A1563E88}"/>
                </a:ext>
              </a:extLst>
            </p:cNvPr>
            <p:cNvSpPr/>
            <p:nvPr/>
          </p:nvSpPr>
          <p:spPr>
            <a:xfrm>
              <a:off x="2371927" y="4217777"/>
              <a:ext cx="360000" cy="360000"/>
            </a:xfrm>
            <a:prstGeom prst="ellipse">
              <a:avLst/>
            </a:prstGeom>
            <a:solidFill>
              <a:srgbClr val="DB9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9296C85-D937-6144-631E-5F4B5E22ADB4}"/>
                </a:ext>
              </a:extLst>
            </p:cNvPr>
            <p:cNvSpPr txBox="1"/>
            <p:nvPr/>
          </p:nvSpPr>
          <p:spPr>
            <a:xfrm>
              <a:off x="5513665" y="4806309"/>
              <a:ext cx="3877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DB9C7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執行成功會顯示清理後內容</a:t>
              </a:r>
              <a:endParaRPr lang="en-US" altLang="zh-TW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67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70D9A-2298-5EC4-AC58-B18C52D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步驟三：斷詞、計算「</a:t>
            </a:r>
            <a:r>
              <a:rPr kumimoji="1" lang="en-US" altLang="zh-TW" dirty="0"/>
              <a:t>TF-IDF</a:t>
            </a:r>
            <a:r>
              <a:rPr kumimoji="1" lang="zh-TW" altLang="en-US" dirty="0"/>
              <a:t>」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10998" y="1536174"/>
            <a:ext cx="10260000" cy="441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為什麼要切詞？ 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sym typeface="Wingdings" pitchFamily="2" charset="2"/>
              </a:rPr>
              <a:t> 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sym typeface="Wingdings" pitchFamily="2" charset="2"/>
              </a:rPr>
              <a:t>因為，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「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單詞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」是語言的</a:t>
            </a:r>
            <a:r>
              <a:rPr lang="zh-TW" altLang="en-US" sz="2400" b="1" u="sng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最小單位</a:t>
            </a:r>
            <a:endParaRPr lang="en-US" altLang="zh-TW" sz="2400" b="1" u="sng" dirty="0">
              <a:solidFill>
                <a:srgbClr val="DB9C73"/>
              </a:solidFill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就像小時候讀課文時，老師會要求我們背單詞的解釋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對電腦而言，最簡單的學習方法，也是從單詞來學習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中文不像英文有</a:t>
            </a:r>
            <a:r>
              <a:rPr lang="zh-TW" altLang="en-US" sz="2400" b="1" u="sng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空格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斷開每個字，中文的「詞」和「詞」之間沒有邊界。所以若要電腦理解一篇中文文章，必須先進行「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斷詞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」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範例：「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我愛文字探勘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」 斷完詞後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sym typeface="Wingdings" pitchFamily="2" charset="2"/>
              </a:rPr>
              <a:t>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「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我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」、「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愛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」、「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文字探勘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」</a:t>
            </a:r>
            <a:endParaRPr lang="en" altLang="zh-TW" sz="2400" b="0" i="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  <a:hlinkClick r:id="rId2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DABB571-E4F9-9F86-F47E-6926CC51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altLang="zh-TW" sz="18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🔗</a:t>
            </a:r>
            <a:r>
              <a:rPr lang="zh-TW" altLang="en-US" sz="18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" altLang="zh-TW" sz="18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Jieba </a:t>
            </a:r>
            <a:r>
              <a:rPr lang="zh-TW" altLang="en-US" sz="18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官方文件</a:t>
            </a:r>
            <a:endParaRPr lang="en-US" altLang="zh-TW" sz="18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8920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9FB4AB4-59D5-02DC-C3A1-B7314FCF8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斷詞、計算</a:t>
            </a:r>
            <a:r>
              <a:rPr lang="en-US" altLang="zh-TW" dirty="0"/>
              <a:t>TF-IDF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7990CE-A95B-4C53-900C-9F802DBC4BF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4C3574-FAB1-53A1-3F78-C55C055EB35D}"/>
              </a:ext>
            </a:extLst>
          </p:cNvPr>
          <p:cNvSpPr txBox="1"/>
          <p:nvPr/>
        </p:nvSpPr>
        <p:spPr>
          <a:xfrm>
            <a:off x="944487" y="632527"/>
            <a:ext cx="10260000" cy="2934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斷詞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計算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TF-IDF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23B31DF-5FE7-C3A7-109F-F2AD8D9C692B}"/>
              </a:ext>
            </a:extLst>
          </p:cNvPr>
          <p:cNvGrpSpPr/>
          <p:nvPr/>
        </p:nvGrpSpPr>
        <p:grpSpPr>
          <a:xfrm>
            <a:off x="2196045" y="1491936"/>
            <a:ext cx="7587048" cy="1840981"/>
            <a:chOff x="1769406" y="2333722"/>
            <a:chExt cx="7587048" cy="184098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041D23B-7D77-D7D5-ECA4-51CD806D8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0998" y="2333722"/>
              <a:ext cx="7200000" cy="133910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7870B77-9FFE-DAF3-6D5D-80507D0FA5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8210" y="2462118"/>
              <a:ext cx="360000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E8BC426D-847F-E6BC-08B1-3585ED2FFE7C}"/>
                </a:ext>
              </a:extLst>
            </p:cNvPr>
            <p:cNvSpPr/>
            <p:nvPr/>
          </p:nvSpPr>
          <p:spPr>
            <a:xfrm>
              <a:off x="1769406" y="2450243"/>
              <a:ext cx="360000" cy="360000"/>
            </a:xfrm>
            <a:prstGeom prst="ellipse">
              <a:avLst/>
            </a:prstGeom>
            <a:solidFill>
              <a:srgbClr val="DB9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E26168-140A-CEF3-FE21-E1E19C945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1978" y="3330078"/>
              <a:ext cx="6924476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CC4940D8-97AB-9A1D-6524-8FF9B3DD7DFE}"/>
                </a:ext>
              </a:extLst>
            </p:cNvPr>
            <p:cNvSpPr/>
            <p:nvPr/>
          </p:nvSpPr>
          <p:spPr>
            <a:xfrm>
              <a:off x="1769406" y="3339108"/>
              <a:ext cx="360000" cy="360000"/>
            </a:xfrm>
            <a:prstGeom prst="ellipse">
              <a:avLst/>
            </a:prstGeom>
            <a:solidFill>
              <a:srgbClr val="DB9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0D6A809-9040-33B2-FBBB-8BA3A7440B29}"/>
                </a:ext>
              </a:extLst>
            </p:cNvPr>
            <p:cNvSpPr txBox="1"/>
            <p:nvPr/>
          </p:nvSpPr>
          <p:spPr>
            <a:xfrm>
              <a:off x="7325129" y="371303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DB9C7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斷詞後的歌詞</a:t>
              </a:r>
              <a:endParaRPr lang="en-US" altLang="zh-TW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F337317-6E4F-788B-9BB4-6EBC6CD7D296}"/>
              </a:ext>
            </a:extLst>
          </p:cNvPr>
          <p:cNvGrpSpPr/>
          <p:nvPr/>
        </p:nvGrpSpPr>
        <p:grpSpPr>
          <a:xfrm>
            <a:off x="1471074" y="3634102"/>
            <a:ext cx="9402645" cy="1695366"/>
            <a:chOff x="1193355" y="4543527"/>
            <a:chExt cx="9402645" cy="169536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FC81E33-7F91-C238-0E56-2FFA7F939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6000" y="4543527"/>
              <a:ext cx="9000000" cy="1207317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43B3893-817B-B89E-BAA2-1ACB55C6F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692" y="4618001"/>
              <a:ext cx="360000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90DDB59-C9FF-6C21-ECE2-551631F3E805}"/>
                </a:ext>
              </a:extLst>
            </p:cNvPr>
            <p:cNvSpPr/>
            <p:nvPr/>
          </p:nvSpPr>
          <p:spPr>
            <a:xfrm>
              <a:off x="1193355" y="5390035"/>
              <a:ext cx="360000" cy="360000"/>
            </a:xfrm>
            <a:prstGeom prst="ellipse">
              <a:avLst/>
            </a:prstGeom>
            <a:solidFill>
              <a:srgbClr val="DB9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0E26B075-B06A-0F20-98EA-BD0207977532}"/>
                </a:ext>
              </a:extLst>
            </p:cNvPr>
            <p:cNvSpPr/>
            <p:nvPr/>
          </p:nvSpPr>
          <p:spPr>
            <a:xfrm>
              <a:off x="1193355" y="4632419"/>
              <a:ext cx="360000" cy="360000"/>
            </a:xfrm>
            <a:prstGeom prst="ellipse">
              <a:avLst/>
            </a:prstGeom>
            <a:solidFill>
              <a:srgbClr val="DB9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EFE2D67-4D54-382A-7B18-F3643FE107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6000" y="5411193"/>
              <a:ext cx="8730000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AF5BBDD8-175A-2637-1AE8-06062E9F80EF}"/>
                </a:ext>
              </a:extLst>
            </p:cNvPr>
            <p:cNvSpPr txBox="1"/>
            <p:nvPr/>
          </p:nvSpPr>
          <p:spPr>
            <a:xfrm>
              <a:off x="8508569" y="5777228"/>
              <a:ext cx="20874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DB9C7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斷詞的</a:t>
              </a:r>
              <a:r>
                <a:rPr lang="en-US" altLang="zh-TW" sz="2400" b="1" dirty="0">
                  <a:solidFill>
                    <a:srgbClr val="DB9C7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TF-IDF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332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BF56DD-EB25-CDE3-6755-6384C17E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資料型態 </a:t>
            </a:r>
            <a:r>
              <a:rPr kumimoji="1" lang="en-US" altLang="zh-TW" dirty="0"/>
              <a:t>-</a:t>
            </a:r>
            <a:r>
              <a:rPr kumimoji="1" lang="zh-TW" altLang="en-US" dirty="0"/>
              <a:t> 結構化、半結構化、非結構化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60C10D-BB45-E954-C828-FFB188A0680D}"/>
              </a:ext>
            </a:extLst>
          </p:cNvPr>
          <p:cNvSpPr txBox="1"/>
          <p:nvPr/>
        </p:nvSpPr>
        <p:spPr>
          <a:xfrm>
            <a:off x="809355" y="1524358"/>
            <a:ext cx="10248211" cy="4410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TW" altLang="en-US" sz="2400" b="1" i="0" dirty="0">
                <a:solidFill>
                  <a:srgbClr val="DB9C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結構化資料 </a:t>
            </a:r>
            <a:endParaRPr lang="en-US" altLang="zh-TW" sz="2400" b="1" i="0" dirty="0">
              <a:solidFill>
                <a:srgbClr val="DB9C7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將蒐集而來未整理過的資料，變成乾淨整齊有意義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且</a:t>
            </a:r>
            <a:r>
              <a:rPr lang="zh-TW" altLang="en-US" sz="24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好閱讀的資訊，</a:t>
            </a:r>
            <a:r>
              <a:rPr lang="zh-TW" altLang="en-US" sz="24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可以用二維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資料表（行、列）</a:t>
            </a:r>
            <a:r>
              <a:rPr lang="zh-TW" altLang="en-US" sz="24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的邏輯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結構來</a:t>
            </a:r>
            <a:r>
              <a:rPr lang="zh-TW" altLang="en-US" sz="24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表達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i="0" u="sng" dirty="0">
                <a:solidFill>
                  <a:srgbClr val="DB9C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優點</a:t>
            </a:r>
            <a:r>
              <a:rPr lang="zh-TW" altLang="en-US" sz="2400" b="1" i="0" dirty="0">
                <a:solidFill>
                  <a:srgbClr val="DB9C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資料查詢快速，且好閱讀，存儲空間少</a:t>
            </a:r>
            <a:endParaRPr lang="en-US" altLang="zh-TW" sz="24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i="0" u="sng" dirty="0">
                <a:solidFill>
                  <a:srgbClr val="DB9C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缺點</a:t>
            </a:r>
            <a:r>
              <a:rPr lang="zh-TW" altLang="en-US" sz="2400" b="1" i="0" dirty="0">
                <a:solidFill>
                  <a:srgbClr val="DB9C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不利於資料交換</a:t>
            </a:r>
            <a:endParaRPr lang="en-US" altLang="zh-TW" sz="24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effectLst/>
                <a:highlight>
                  <a:srgbClr val="DB9C73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先有結構</a:t>
            </a:r>
            <a:r>
              <a:rPr lang="zh-TW" altLang="en-US" sz="2400" i="0" dirty="0">
                <a:effectLst/>
                <a:highlight>
                  <a:srgbClr val="DB9C73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才有資料</a:t>
            </a:r>
            <a:endParaRPr lang="en-US" altLang="zh-TW" sz="2400" dirty="0">
              <a:effectLst/>
              <a:highlight>
                <a:srgbClr val="DB9C73"/>
              </a:highlight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098" name="Picture 2" descr="SQL Database (generic) | Microsoft Azure Color">
            <a:extLst>
              <a:ext uri="{FF2B5EF4-FFF2-40B4-BE49-F238E27FC236}">
                <a16:creationId xmlns:a16="http://schemas.microsoft.com/office/drawing/2014/main" id="{08031851-9352-FAC5-EFE6-D48F9B27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0912" y="3348141"/>
            <a:ext cx="1008000" cy="133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xcel Icon for Free Download | FreeImages">
            <a:extLst>
              <a:ext uri="{FF2B5EF4-FFF2-40B4-BE49-F238E27FC236}">
                <a16:creationId xmlns:a16="http://schemas.microsoft.com/office/drawing/2014/main" id="{6ED00060-AE59-7BEB-4EDD-5445C80C0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8912" y="485588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48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70D9A-2298-5EC4-AC58-B18C52D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步驟四：繪製「文字雲」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DABB571-E4F9-9F86-F47E-6926CC51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定義</a:t>
            </a:r>
            <a:r>
              <a:rPr kumimoji="1" lang="en-US" altLang="zh-TW" dirty="0"/>
              <a:t> function </a:t>
            </a:r>
            <a:r>
              <a:rPr kumimoji="1" lang="en-US" altLang="zh-TW" dirty="0" err="1"/>
              <a:t>word_cloud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1271880-AF3B-C21E-C0A3-D37AAECB7F11}"/>
              </a:ext>
            </a:extLst>
          </p:cNvPr>
          <p:cNvGrpSpPr/>
          <p:nvPr/>
        </p:nvGrpSpPr>
        <p:grpSpPr>
          <a:xfrm>
            <a:off x="2093855" y="1485282"/>
            <a:ext cx="6691016" cy="4655875"/>
            <a:chOff x="2093855" y="1524299"/>
            <a:chExt cx="6691016" cy="465587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C40FFEC-02DC-03D7-B605-C94D7BE5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45730" y="1536174"/>
              <a:ext cx="6139141" cy="4644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8ED173C-F899-A598-07B4-70CD46C9D6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5730" y="1524299"/>
              <a:ext cx="360000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29814953-7BC7-DC52-BFD4-95B251313B7B}"/>
                </a:ext>
              </a:extLst>
            </p:cNvPr>
            <p:cNvSpPr/>
            <p:nvPr/>
          </p:nvSpPr>
          <p:spPr>
            <a:xfrm>
              <a:off x="2093855" y="1536174"/>
              <a:ext cx="360000" cy="360000"/>
            </a:xfrm>
            <a:prstGeom prst="ellipse">
              <a:avLst/>
            </a:prstGeom>
            <a:solidFill>
              <a:srgbClr val="DB9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366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543C742-189A-7750-A9CA-A57B6DDDB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 err="1"/>
              <a:t>word_cloud</a:t>
            </a:r>
            <a:r>
              <a:rPr kumimoji="1" lang="en" altLang="zh-TW" dirty="0"/>
              <a:t>() </a:t>
            </a:r>
            <a:r>
              <a:rPr kumimoji="1" lang="zh-TW" altLang="en-US" dirty="0"/>
              <a:t>傳入參數說明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6641D9B-7B4D-CEBE-42B4-CB7D967E175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6F1DF7-4780-7585-27C8-9B1DC92F7F79}"/>
              </a:ext>
            </a:extLst>
          </p:cNvPr>
          <p:cNvSpPr txBox="1"/>
          <p:nvPr/>
        </p:nvSpPr>
        <p:spPr>
          <a:xfrm>
            <a:off x="772363" y="827725"/>
            <a:ext cx="10260000" cy="441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自定義 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function </a:t>
            </a:r>
            <a:r>
              <a:rPr lang="en-US" altLang="zh-TW" sz="24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word_cloud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傳入參數：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plot_title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：文字雲標題，預設“文字雲”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sentence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：要萃取關鍵詞的字串，預設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None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num_words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：關鍵詞數量，預設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個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**</a:t>
            </a:r>
            <a:r>
              <a:rPr lang="en-US" altLang="zh-TW" sz="24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kwags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：給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WordCloud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() 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用的 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keyword Argument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310B691-0559-5F4A-F894-0C5EB02BD2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8966" y="590353"/>
            <a:ext cx="4796759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28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543C742-189A-7750-A9CA-A57B6DDDB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 err="1"/>
              <a:t>WordCloud</a:t>
            </a:r>
            <a:r>
              <a:rPr kumimoji="1" lang="en" altLang="zh-TW" dirty="0"/>
              <a:t>() </a:t>
            </a:r>
            <a:r>
              <a:rPr kumimoji="1" lang="zh-TW" altLang="en-US" dirty="0"/>
              <a:t>傳入參數說明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6641D9B-7B4D-CEBE-42B4-CB7D967E175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6F1DF7-4780-7585-27C8-9B1DC92F7F79}"/>
              </a:ext>
            </a:extLst>
          </p:cNvPr>
          <p:cNvSpPr txBox="1"/>
          <p:nvPr/>
        </p:nvSpPr>
        <p:spPr>
          <a:xfrm>
            <a:off x="697057" y="780225"/>
            <a:ext cx="10260000" cy="441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WordCloud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() 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傳入參數說明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background_color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設定圖片背景顏色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collocations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是否包括兩個詞的搭配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font_path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若為中文則需引入中文字型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(.TTF)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max_font_size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顯示字體的最大值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colormap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設定每個文字的顏色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1D5F780-DEF9-6567-BCA4-DC232B545C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023" y="780225"/>
            <a:ext cx="4733206" cy="15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54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4B83EBF-E9E9-E440-58DF-10E29105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呼叫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word_cloud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184976E8-5717-5F49-BC2D-9C38CDBD08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564999" y="2468165"/>
            <a:ext cx="11061997" cy="1921669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0B8BB1-5288-2B3C-18EB-81551C9DE93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11786D-5C79-FC30-7E5D-B8BBB528A2E8}"/>
              </a:ext>
            </a:extLst>
          </p:cNvPr>
          <p:cNvSpPr txBox="1"/>
          <p:nvPr/>
        </p:nvSpPr>
        <p:spPr>
          <a:xfrm>
            <a:off x="772363" y="780225"/>
            <a:ext cx="10260000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呼叫自定義 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function </a:t>
            </a:r>
            <a:r>
              <a:rPr lang="en-US" altLang="zh-TW" sz="24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word_cloud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() 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傳入歌詞相關參數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FAD226-825D-667A-D8DB-8277D4C4C19D}"/>
              </a:ext>
            </a:extLst>
          </p:cNvPr>
          <p:cNvSpPr>
            <a:spLocks noChangeAspect="1"/>
          </p:cNvSpPr>
          <p:nvPr/>
        </p:nvSpPr>
        <p:spPr>
          <a:xfrm>
            <a:off x="553124" y="2456290"/>
            <a:ext cx="360000" cy="36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EFF28E9-363F-5898-E3FE-20A1E542F2EE}"/>
              </a:ext>
            </a:extLst>
          </p:cNvPr>
          <p:cNvSpPr/>
          <p:nvPr/>
        </p:nvSpPr>
        <p:spPr>
          <a:xfrm>
            <a:off x="592363" y="1925207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344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08605-8AA8-D3F0-D623-16C28355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最終成果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393FF-4AAF-F5FC-085D-ADD358E41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 歌詞</a:t>
            </a:r>
            <a:r>
              <a:rPr lang="zh-TW" altLang="en-US" sz="1800" dirty="0"/>
              <a:t>文字雲展示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80144" y="1669117"/>
            <a:ext cx="5734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忘情水歌詞文字雲結果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1EFA6D-44D1-4A12-2D8C-A0AEB99C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6000" y="2221947"/>
            <a:ext cx="6480000" cy="36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609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D938F212-8698-1747-37C9-D50F2A248B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台灣媒體論壇輿情</a:t>
            </a:r>
            <a:endParaRPr kumimoji="1"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E4C782-4610-253D-E216-71879EFD0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進階練習</a:t>
            </a:r>
            <a:r>
              <a:rPr kumimoji="1" lang="en-US" altLang="zh-TW" dirty="0"/>
              <a:t>-</a:t>
            </a:r>
            <a:r>
              <a:rPr kumimoji="1" lang="zh-TW" altLang="en-US" dirty="0"/>
              <a:t>新聞文本</a:t>
            </a:r>
          </a:p>
        </p:txBody>
      </p:sp>
      <p:sp>
        <p:nvSpPr>
          <p:cNvPr id="6" name="文字版面配置區 3">
            <a:extLst>
              <a:ext uri="{FF2B5EF4-FFF2-40B4-BE49-F238E27FC236}">
                <a16:creationId xmlns:a16="http://schemas.microsoft.com/office/drawing/2014/main" id="{B7763D6E-EA25-FEB0-D4DA-D42354E3C5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主題</a:t>
            </a:r>
            <a:r>
              <a:rPr lang="en-US" altLang="zh-TW" dirty="0"/>
              <a:t> 7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52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2A042-FBC6-5FF5-BA66-DAD9CADF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進階練習說明（</a:t>
            </a:r>
            <a:r>
              <a:rPr kumimoji="1" lang="en-US" altLang="zh-TW" dirty="0"/>
              <a:t>1/2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505CF2-BE13-CEAA-3B0B-063C341DE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資料集來源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28A049-1EEC-1D2F-772E-ADC93EDF273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5633" y="1455828"/>
            <a:ext cx="5426316" cy="450558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" altLang="zh-TW" sz="24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🔗</a:t>
            </a:r>
            <a:r>
              <a:rPr kumimoji="1" lang="zh-TW" altLang="en-US" sz="2400" dirty="0">
                <a:hlinkClick r:id="rId2"/>
              </a:rPr>
              <a:t>資料集</a:t>
            </a:r>
            <a:r>
              <a:rPr kumimoji="1" lang="zh-TW" altLang="en-US" sz="2400" dirty="0"/>
              <a:t>：於</a:t>
            </a:r>
            <a:r>
              <a:rPr kumimoji="1" lang="en-US" altLang="zh-TW" sz="2400" dirty="0"/>
              <a:t>Data Station</a:t>
            </a:r>
            <a:r>
              <a:rPr kumimoji="1" lang="zh-TW" altLang="en-US" sz="2400" dirty="0"/>
              <a:t>平台，</a:t>
            </a:r>
            <a:r>
              <a:rPr kumimoji="1" lang="en-US" altLang="zh-TW" sz="2400" dirty="0" err="1"/>
              <a:t>Qsearch</a:t>
            </a:r>
            <a:r>
              <a:rPr kumimoji="1" lang="zh-TW" altLang="en-US" sz="2400" dirty="0"/>
              <a:t> 提供台灣逾 </a:t>
            </a:r>
            <a:r>
              <a:rPr kumimoji="1" lang="en-US" altLang="zh-TW" sz="2400" dirty="0"/>
              <a:t>2000 </a:t>
            </a:r>
            <a:r>
              <a:rPr kumimoji="1" lang="zh-TW" altLang="en-US" sz="2400" dirty="0"/>
              <a:t>個新聞媒體及主流論壇網站公開資料</a:t>
            </a:r>
            <a:endParaRPr kumimoji="1" lang="en-US" altLang="zh-TW" sz="2400" dirty="0"/>
          </a:p>
          <a:p>
            <a:pPr>
              <a:lnSpc>
                <a:spcPct val="200000"/>
              </a:lnSpc>
            </a:pPr>
            <a:r>
              <a:rPr kumimoji="1" lang="zh-TW" altLang="en-US" sz="2400" dirty="0"/>
              <a:t>時間區間：</a:t>
            </a:r>
            <a:r>
              <a:rPr kumimoji="1" lang="en-US" altLang="zh-TW" sz="2400" dirty="0"/>
              <a:t>2020/05 – 2020/12</a:t>
            </a:r>
          </a:p>
          <a:p>
            <a:pPr>
              <a:lnSpc>
                <a:spcPct val="200000"/>
              </a:lnSpc>
            </a:pPr>
            <a:r>
              <a:rPr kumimoji="1" lang="zh-TW" altLang="en-US" sz="2400" dirty="0"/>
              <a:t>練習目的：</a:t>
            </a:r>
            <a:endParaRPr kumimoji="1" lang="en-US" altLang="zh-TW" sz="2400" dirty="0"/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400" b="1" u="sng" dirty="0">
                <a:solidFill>
                  <a:srgbClr val="DB9C73"/>
                </a:solidFill>
              </a:rPr>
              <a:t>計算「</a:t>
            </a:r>
            <a:r>
              <a:rPr kumimoji="1" lang="en" altLang="zh-TW" sz="2400" b="1" u="sng" dirty="0">
                <a:solidFill>
                  <a:srgbClr val="DB9C73"/>
                </a:solidFill>
              </a:rPr>
              <a:t>TF-IDF</a:t>
            </a:r>
            <a:r>
              <a:rPr kumimoji="1" lang="zh-TW" altLang="en" sz="2400" b="1" u="sng" dirty="0">
                <a:solidFill>
                  <a:srgbClr val="DB9C73"/>
                </a:solidFill>
              </a:rPr>
              <a:t>」</a:t>
            </a:r>
            <a:endParaRPr kumimoji="1" lang="en-US" altLang="zh-TW" sz="2400" b="1" u="sng" dirty="0">
              <a:solidFill>
                <a:srgbClr val="DB9C73"/>
              </a:solidFill>
            </a:endParaRP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400" b="1" u="sng" dirty="0">
                <a:solidFill>
                  <a:srgbClr val="DB9C73"/>
                </a:solidFill>
              </a:rPr>
              <a:t>繪製「文字雲」</a:t>
            </a:r>
          </a:p>
        </p:txBody>
      </p:sp>
      <p:pic>
        <p:nvPicPr>
          <p:cNvPr id="7" name="圖片版面配置區 6">
            <a:extLst>
              <a:ext uri="{FF2B5EF4-FFF2-40B4-BE49-F238E27FC236}">
                <a16:creationId xmlns:a16="http://schemas.microsoft.com/office/drawing/2014/main" id="{FC499845-2A6F-09FD-83C0-FF48919398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547361" y="1681291"/>
            <a:ext cx="5105294" cy="3495417"/>
          </a:xfrm>
          <a:prstGeom prst="rect">
            <a:avLst/>
          </a:prstGeom>
        </p:spPr>
      </p:pic>
      <p:pic>
        <p:nvPicPr>
          <p:cNvPr id="1026" name="Picture 2" descr="多利曼 QSearch">
            <a:extLst>
              <a:ext uri="{FF2B5EF4-FFF2-40B4-BE49-F238E27FC236}">
                <a16:creationId xmlns:a16="http://schemas.microsoft.com/office/drawing/2014/main" id="{708F6F7D-6339-758C-40EF-EE9D455D7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2305" y="5193711"/>
            <a:ext cx="2931226" cy="76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870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0D2AE-1338-0A2C-0682-6D3E26B9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進階練習說明（</a:t>
            </a:r>
            <a:r>
              <a:rPr kumimoji="1" lang="en-US" altLang="zh-TW" dirty="0"/>
              <a:t>2/2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717076-8532-557D-F851-C72C489AF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新聞文字雲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45F932-F994-0753-9F69-CC785D7CB0E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5633" y="1128156"/>
            <a:ext cx="5426316" cy="50472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10000"/>
              </a:lnSpc>
            </a:pPr>
            <a:r>
              <a:rPr kumimoji="1" lang="zh-TW" altLang="en-US" sz="2400" dirty="0"/>
              <a:t>實作內容：</a:t>
            </a:r>
            <a:endParaRPr kumimoji="1" lang="en-US" altLang="zh-TW" sz="2400" dirty="0"/>
          </a:p>
          <a:p>
            <a:pPr marL="514350" indent="-514350">
              <a:lnSpc>
                <a:spcPct val="210000"/>
              </a:lnSpc>
              <a:buFont typeface="+mj-lt"/>
              <a:buAutoNum type="arabicPeriod"/>
            </a:pPr>
            <a:r>
              <a:rPr kumimoji="1" lang="zh-TW" altLang="en-US" sz="2400" b="1" u="sng" dirty="0">
                <a:solidFill>
                  <a:srgbClr val="DB9C73"/>
                </a:solidFill>
              </a:rPr>
              <a:t>讀取新聞資料集</a:t>
            </a:r>
            <a:r>
              <a:rPr kumimoji="1" lang="en-US" altLang="zh-TW" sz="2400" b="1" u="sng" dirty="0">
                <a:solidFill>
                  <a:srgbClr val="DB9C73"/>
                </a:solidFill>
              </a:rPr>
              <a:t> </a:t>
            </a:r>
            <a:r>
              <a:rPr kumimoji="1" lang="en-US" altLang="zh-TW" sz="2400" b="1" dirty="0">
                <a:solidFill>
                  <a:srgbClr val="DB9C73"/>
                </a:solidFill>
                <a:sym typeface="Wingdings" pitchFamily="2" charset="2"/>
              </a:rPr>
              <a:t> </a:t>
            </a:r>
            <a:r>
              <a:rPr kumimoji="1" lang="zh-TW" altLang="en-US" sz="2400" dirty="0"/>
              <a:t>提供已前處理的資料集，分析每月新聞文本</a:t>
            </a:r>
            <a:endParaRPr kumimoji="1" lang="en-US" altLang="zh-TW" sz="2400" dirty="0"/>
          </a:p>
          <a:p>
            <a:pPr marL="514350" indent="-514350">
              <a:lnSpc>
                <a:spcPct val="210000"/>
              </a:lnSpc>
              <a:buFont typeface="+mj-lt"/>
              <a:buAutoNum type="arabicPeriod"/>
            </a:pPr>
            <a:r>
              <a:rPr kumimoji="1" lang="zh-TW" altLang="en-US" sz="2400" b="1" u="sng" dirty="0">
                <a:solidFill>
                  <a:srgbClr val="DB9C73"/>
                </a:solidFill>
              </a:rPr>
              <a:t>計算 </a:t>
            </a:r>
            <a:r>
              <a:rPr kumimoji="1" lang="en" altLang="zh-TW" sz="2400" b="1" u="sng" dirty="0">
                <a:solidFill>
                  <a:srgbClr val="DB9C73"/>
                </a:solidFill>
              </a:rPr>
              <a:t>TF-IDF </a:t>
            </a:r>
            <a:r>
              <a:rPr kumimoji="1" lang="en" altLang="zh-TW" sz="2400" b="1" dirty="0">
                <a:solidFill>
                  <a:srgbClr val="DB9C73"/>
                </a:solidFill>
                <a:sym typeface="Wingdings" pitchFamily="2" charset="2"/>
              </a:rPr>
              <a:t> </a:t>
            </a:r>
            <a:r>
              <a:rPr kumimoji="1" lang="zh-TW" altLang="en-US" sz="2400" dirty="0"/>
              <a:t>使用 </a:t>
            </a:r>
            <a:r>
              <a:rPr kumimoji="1" lang="en" altLang="zh-TW" sz="2400" dirty="0"/>
              <a:t>scikit-learn </a:t>
            </a:r>
            <a:r>
              <a:rPr kumimoji="1" lang="zh-TW" altLang="en-US" sz="2400" dirty="0"/>
              <a:t>套件的 </a:t>
            </a:r>
            <a:r>
              <a:rPr kumimoji="1" lang="en" altLang="zh-TW" sz="2400" dirty="0"/>
              <a:t>TF-IDF </a:t>
            </a:r>
            <a:r>
              <a:rPr kumimoji="1" lang="zh-TW" altLang="en-US" sz="2400" dirty="0"/>
              <a:t>方法計算</a:t>
            </a:r>
            <a:endParaRPr kumimoji="1" lang="en-US" altLang="zh-TW" sz="2400" dirty="0"/>
          </a:p>
          <a:p>
            <a:pPr marL="514350" indent="-514350">
              <a:lnSpc>
                <a:spcPct val="210000"/>
              </a:lnSpc>
              <a:buFont typeface="+mj-lt"/>
              <a:buAutoNum type="arabicPeriod"/>
            </a:pPr>
            <a:r>
              <a:rPr kumimoji="1" lang="zh-TW" altLang="en-US" sz="2400" b="1" u="sng" dirty="0">
                <a:solidFill>
                  <a:srgbClr val="DB9C73"/>
                </a:solidFill>
              </a:rPr>
              <a:t>繪製文字雲</a:t>
            </a:r>
            <a:r>
              <a:rPr kumimoji="1" lang="en-US" altLang="zh-TW" sz="2400" b="1" u="sng" dirty="0">
                <a:solidFill>
                  <a:srgbClr val="DB9C73"/>
                </a:solidFill>
              </a:rPr>
              <a:t> </a:t>
            </a:r>
            <a:r>
              <a:rPr kumimoji="1" lang="en-US" altLang="zh-TW" sz="2400" b="1" dirty="0">
                <a:solidFill>
                  <a:srgbClr val="DB9C73"/>
                </a:solidFill>
                <a:sym typeface="Wingdings" pitchFamily="2" charset="2"/>
              </a:rPr>
              <a:t> </a:t>
            </a:r>
            <a:r>
              <a:rPr kumimoji="1" lang="zh-TW" altLang="en-US" sz="2400" dirty="0"/>
              <a:t>找出各月新聞文本關鍵字並視覺化，以不同角度分析應用觀察到的關鍵字與趨勢，以此制定商業決策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E046B2-AE7A-CC3F-195F-326986B701E5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89253" y="2216665"/>
            <a:ext cx="5041900" cy="2870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506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036CFF-01D8-E2B0-D181-20FEC791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步驟一 ： 載入前處理後檔案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86B38-6065-3ECA-D63D-F94671F48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 err="1"/>
              <a:t>clean_media</a:t>
            </a:r>
            <a:r>
              <a:rPr kumimoji="1" lang="en" altLang="zh-TW" dirty="0"/>
              <a:t> </a:t>
            </a:r>
            <a:r>
              <a:rPr kumimoji="1" lang="zh-TW" altLang="en-US" dirty="0"/>
              <a:t>資料夾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2E6B49-15D4-03FB-DCD3-AE22203C13A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5633" y="1455828"/>
            <a:ext cx="5426316" cy="458871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" altLang="zh-TW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clean_media</a:t>
            </a:r>
            <a:r>
              <a:rPr kumimoji="1" lang="en" altLang="zh-TW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資料夾中，共有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八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個月份（</a:t>
            </a:r>
            <a:r>
              <a:rPr kumimoji="1" lang="en-US" altLang="zh-TW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2020/05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– </a:t>
            </a:r>
            <a:r>
              <a:rPr kumimoji="1" lang="en-US" altLang="zh-TW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2020/12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）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每月約有 </a:t>
            </a:r>
            <a:r>
              <a:rPr kumimoji="1" lang="en-US" altLang="zh-TW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1000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筆新聞文本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我們先挑其中一個月的資料集看看吧！</a:t>
            </a:r>
          </a:p>
        </p:txBody>
      </p:sp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F25D4C30-B426-ADD7-B11F-BA7DAE881C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1041349" y="1624339"/>
            <a:ext cx="4137707" cy="442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1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99D62AA-B191-472F-8904-1E460A8A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讀取 </a:t>
            </a:r>
            <a:r>
              <a:rPr kumimoji="1" lang="en-US" altLang="zh-TW" dirty="0"/>
              <a:t>2020/05</a:t>
            </a:r>
            <a:r>
              <a:rPr kumimoji="1" lang="zh-TW" altLang="en-US" dirty="0"/>
              <a:t> 新聞文本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3502B4-ED31-E0B5-6EEC-DDCC734E051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版面配置區 5">
            <a:extLst>
              <a:ext uri="{FF2B5EF4-FFF2-40B4-BE49-F238E27FC236}">
                <a16:creationId xmlns:a16="http://schemas.microsoft.com/office/drawing/2014/main" id="{67B21F43-CC59-B24C-D612-97538D0034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880" y="2780898"/>
            <a:ext cx="11068236" cy="206255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0C3CB5F-6200-52B1-3545-AAAB02C0D31E}"/>
              </a:ext>
            </a:extLst>
          </p:cNvPr>
          <p:cNvSpPr txBox="1"/>
          <p:nvPr/>
        </p:nvSpPr>
        <p:spPr>
          <a:xfrm>
            <a:off x="875998" y="458131"/>
            <a:ext cx="10705212" cy="206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資料欄位介紹：</a:t>
            </a:r>
            <a:endParaRPr kumimoji="1" lang="en-US" altLang="zh-TW" sz="22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title</a:t>
            </a:r>
            <a:r>
              <a:rPr kumimoji="1" lang="zh-TW" altLang="en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新聞標題</a:t>
            </a:r>
            <a:endParaRPr kumimoji="1" lang="en-US" altLang="zh-TW" sz="22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content</a:t>
            </a:r>
            <a:r>
              <a:rPr kumimoji="1" lang="zh-TW" altLang="en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新聞內容</a:t>
            </a:r>
            <a:endParaRPr kumimoji="1" lang="en-US" altLang="zh-TW" sz="22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text</a:t>
            </a:r>
            <a:r>
              <a:rPr kumimoji="1" lang="zh-TW" altLang="en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合併新聞標題與新聞內容，使用 </a:t>
            </a:r>
            <a:r>
              <a:rPr kumimoji="1" lang="en" altLang="zh-TW" sz="22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Jieba</a:t>
            </a:r>
            <a:r>
              <a:rPr kumimoji="1" lang="en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進行斷詞與去除停用詞後的結果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3C1AC7-B3B2-B9CF-B770-FABA4674C08B}"/>
              </a:ext>
            </a:extLst>
          </p:cNvPr>
          <p:cNvSpPr>
            <a:spLocks noChangeAspect="1"/>
          </p:cNvSpPr>
          <p:nvPr/>
        </p:nvSpPr>
        <p:spPr>
          <a:xfrm>
            <a:off x="573755" y="2779976"/>
            <a:ext cx="360000" cy="36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0B777A2-FE35-B29E-5AD9-F0A79B5C043C}"/>
              </a:ext>
            </a:extLst>
          </p:cNvPr>
          <p:cNvSpPr/>
          <p:nvPr/>
        </p:nvSpPr>
        <p:spPr>
          <a:xfrm>
            <a:off x="561880" y="2290791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C850AE-FFF0-A2AC-3EED-761EC19506FC}"/>
              </a:ext>
            </a:extLst>
          </p:cNvPr>
          <p:cNvSpPr>
            <a:spLocks noChangeAspect="1"/>
          </p:cNvSpPr>
          <p:nvPr/>
        </p:nvSpPr>
        <p:spPr>
          <a:xfrm>
            <a:off x="921880" y="3331481"/>
            <a:ext cx="10727316" cy="1472934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5E970A29-9486-0C67-78EA-D7570E80C79C}"/>
              </a:ext>
            </a:extLst>
          </p:cNvPr>
          <p:cNvSpPr/>
          <p:nvPr/>
        </p:nvSpPr>
        <p:spPr>
          <a:xfrm>
            <a:off x="875998" y="5041506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AF2977-2690-B624-5F20-8653AB0EAB7F}"/>
              </a:ext>
            </a:extLst>
          </p:cNvPr>
          <p:cNvSpPr txBox="1"/>
          <p:nvPr/>
        </p:nvSpPr>
        <p:spPr>
          <a:xfrm>
            <a:off x="1235998" y="503579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前處理後的新聞文本</a:t>
            </a:r>
            <a:endParaRPr lang="en-US" altLang="zh-TW" sz="2400" b="1" dirty="0">
              <a:solidFill>
                <a:srgbClr val="DB9C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769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AB121A4-9CA3-7EC7-0DC7-538152A6E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26EB91-3C55-4C89-55BF-E79A13EF065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8D8BF9-1E0E-82EF-50AC-EF5C4734CAEE}"/>
              </a:ext>
            </a:extLst>
          </p:cNvPr>
          <p:cNvSpPr txBox="1"/>
          <p:nvPr/>
        </p:nvSpPr>
        <p:spPr>
          <a:xfrm>
            <a:off x="965998" y="571187"/>
            <a:ext cx="10260000" cy="501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2400" b="1" i="0" dirty="0">
                <a:solidFill>
                  <a:srgbClr val="DB9C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2.  </a:t>
            </a:r>
            <a:r>
              <a:rPr lang="zh-TW" altLang="en-US" sz="2400" b="1" i="0" dirty="0">
                <a:solidFill>
                  <a:srgbClr val="DB9C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半結構化資訊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半整理過的資料，不易閱讀的格式，但利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於</a:t>
            </a:r>
            <a:r>
              <a:rPr lang="zh-TW" altLang="en-US" sz="24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資料交換</a:t>
            </a:r>
            <a:endParaRPr lang="en-US" altLang="zh-TW" sz="24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i="0" u="sng" dirty="0">
                <a:solidFill>
                  <a:srgbClr val="DB9C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優點</a:t>
            </a:r>
            <a:r>
              <a:rPr lang="zh-TW" altLang="en-US" sz="2400" b="1" i="0" dirty="0">
                <a:solidFill>
                  <a:srgbClr val="DB9C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資料交換方便、新增資料欄位快速</a:t>
            </a:r>
            <a:endParaRPr lang="en-US" altLang="zh-TW" sz="24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u="sng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缺點</a:t>
            </a:r>
            <a:r>
              <a:rPr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無法像結構化表格一樣容易閱讀</a:t>
            </a:r>
            <a:endParaRPr lang="en-US" altLang="zh-TW" sz="24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2400" b="1" i="0" dirty="0">
                <a:solidFill>
                  <a:srgbClr val="DB9C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3.  </a:t>
            </a:r>
            <a:r>
              <a:rPr lang="zh-TW" altLang="en-US" sz="2400" b="1" i="0" dirty="0">
                <a:solidFill>
                  <a:srgbClr val="DB9C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非結構化資料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未整理</a:t>
            </a:r>
            <a:r>
              <a:rPr lang="zh-TW" altLang="en-US" sz="240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過的資料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，沒有固定格式，</a:t>
            </a:r>
            <a:r>
              <a:rPr lang="zh-TW" altLang="en-US" sz="240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最原始的資料</a:t>
            </a:r>
            <a:endParaRPr lang="en-US" altLang="zh-TW" sz="2400" i="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u="sng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優點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資訊豐富且多樣性，可以更全面反映真實世界的情況，激發新的思考方式和洞察力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074" name="Picture 2" descr="Json file - Free interface icons">
            <a:extLst>
              <a:ext uri="{FF2B5EF4-FFF2-40B4-BE49-F238E27FC236}">
                <a16:creationId xmlns:a16="http://schemas.microsoft.com/office/drawing/2014/main" id="{9D07913D-A5EA-253A-5901-4B998BB18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1829" y="878306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Xml Icon Images - Free Download on Freepik">
            <a:extLst>
              <a:ext uri="{FF2B5EF4-FFF2-40B4-BE49-F238E27FC236}">
                <a16:creationId xmlns:a16="http://schemas.microsoft.com/office/drawing/2014/main" id="{DEBC57DF-92A7-9A2A-4ABC-5E1ECC5A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3829" y="185030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23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647649-3CD9-0E30-8F91-B84CF2B6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 讀取 </a:t>
            </a:r>
            <a:r>
              <a:rPr kumimoji="1" lang="en-US" altLang="zh-TW" dirty="0"/>
              <a:t>5-12 </a:t>
            </a:r>
            <a:r>
              <a:rPr kumimoji="1" lang="zh-TW" altLang="en-US" dirty="0"/>
              <a:t>月的檔案</a:t>
            </a: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9D6CDEB2-4B92-D212-0FDB-83ED7E9236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806448" y="2357382"/>
            <a:ext cx="10579100" cy="2628900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BC47CE-7A74-E691-9868-3FB5D1DBA1C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24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🔗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3"/>
              </a:rPr>
              <a:t>glob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3"/>
              </a:rPr>
              <a:t>官方文件</a:t>
            </a:r>
            <a:endParaRPr kumimoji="1"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22C0DC-8700-7D5F-D0FB-D06E5B68BE7F}"/>
              </a:ext>
            </a:extLst>
          </p:cNvPr>
          <p:cNvSpPr>
            <a:spLocks noChangeAspect="1"/>
          </p:cNvSpPr>
          <p:nvPr/>
        </p:nvSpPr>
        <p:spPr>
          <a:xfrm>
            <a:off x="941890" y="2558367"/>
            <a:ext cx="360000" cy="36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197AE86-859A-3605-FDE4-9A6DFE076049}"/>
              </a:ext>
            </a:extLst>
          </p:cNvPr>
          <p:cNvSpPr/>
          <p:nvPr/>
        </p:nvSpPr>
        <p:spPr>
          <a:xfrm>
            <a:off x="446448" y="2570242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47AAFA-E0D3-F1EB-5226-AAD85A4AEAFA}"/>
              </a:ext>
            </a:extLst>
          </p:cNvPr>
          <p:cNvSpPr>
            <a:spLocks noChangeAspect="1"/>
          </p:cNvSpPr>
          <p:nvPr/>
        </p:nvSpPr>
        <p:spPr>
          <a:xfrm>
            <a:off x="1413582" y="3010400"/>
            <a:ext cx="9131706" cy="1834738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DD04BF1-BD97-5581-DA74-B28BA0A57770}"/>
              </a:ext>
            </a:extLst>
          </p:cNvPr>
          <p:cNvSpPr/>
          <p:nvPr/>
        </p:nvSpPr>
        <p:spPr>
          <a:xfrm>
            <a:off x="875998" y="5117866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DDAC52-7D46-EDDC-A102-A318C508C690}"/>
              </a:ext>
            </a:extLst>
          </p:cNvPr>
          <p:cNvSpPr txBox="1"/>
          <p:nvPr/>
        </p:nvSpPr>
        <p:spPr>
          <a:xfrm>
            <a:off x="755267" y="739829"/>
            <a:ext cx="10705212" cy="113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接著將 </a:t>
            </a:r>
            <a:r>
              <a:rPr kumimoji="1"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12</a:t>
            </a:r>
            <a:r>
              <a:rPr kumimoji="1"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月的新聞都讀進來</a:t>
            </a:r>
            <a:endParaRPr kumimoji="1"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可以使用 </a:t>
            </a:r>
            <a:r>
              <a:rPr kumimoji="1" lang="en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glob</a:t>
            </a:r>
            <a:r>
              <a:rPr kumimoji="1" lang="en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模組，來讀取某個路徑下所有檔案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84D50D-673D-7A1A-AFC2-B91F1009D0F6}"/>
              </a:ext>
            </a:extLst>
          </p:cNvPr>
          <p:cNvSpPr txBox="1"/>
          <p:nvPr/>
        </p:nvSpPr>
        <p:spPr>
          <a:xfrm>
            <a:off x="1235998" y="5035799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讀取到的 </a:t>
            </a:r>
            <a:r>
              <a:rPr lang="en-US" altLang="zh-TW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5-12 </a:t>
            </a:r>
            <a:r>
              <a:rPr lang="zh-TW" altLang="en-US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月檔案</a:t>
            </a:r>
            <a:endParaRPr lang="en-US" altLang="zh-TW" sz="2400" b="1" dirty="0">
              <a:solidFill>
                <a:srgbClr val="DB9C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7000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490CA75-94E3-0366-DF9C-2AC40B3C4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834417-3AB0-AB0F-BC8C-592E6D36ADC0}"/>
              </a:ext>
            </a:extLst>
          </p:cNvPr>
          <p:cNvSpPr txBox="1"/>
          <p:nvPr/>
        </p:nvSpPr>
        <p:spPr>
          <a:xfrm>
            <a:off x="1056000" y="1082849"/>
            <a:ext cx="10080000" cy="36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目標為讀取 </a:t>
            </a:r>
            <a:r>
              <a:rPr kumimoji="1" lang="en-US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5-12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月份所有新聞文本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計算新聞中每個字詞的 </a:t>
            </a:r>
            <a:r>
              <a:rPr kumimoji="1" lang="en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TF-IDF</a:t>
            </a:r>
            <a:endParaRPr kumimoji="1" lang="en-US" altLang="zh-TW" sz="2400" b="1" dirty="0">
              <a:solidFill>
                <a:srgbClr val="DB9C7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找出在這段期間新聞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關鍵詞</a:t>
            </a:r>
            <a:r>
              <a:rPr kumimoji="1" lang="en-US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繪製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文字雲</a:t>
            </a:r>
            <a:endParaRPr kumimoji="1" lang="en-US" altLang="zh-TW" sz="2400" b="1" dirty="0">
              <a:solidFill>
                <a:srgbClr val="DB9C7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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將資料以</a:t>
            </a:r>
            <a:r>
              <a:rPr kumimoji="1"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列表（</a:t>
            </a:r>
            <a:r>
              <a:rPr kumimoji="1" lang="en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r>
              <a:rPr kumimoji="1" lang="zh-TW" altLang="en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的形式儲存</a:t>
            </a:r>
          </a:p>
        </p:txBody>
      </p:sp>
    </p:spTree>
    <p:extLst>
      <p:ext uri="{BB962C8B-B14F-4D97-AF65-F5344CB8AC3E}">
        <p14:creationId xmlns:p14="http://schemas.microsoft.com/office/powerpoint/2010/main" val="3686925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490CA75-94E3-0366-DF9C-2AC40B3C4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列表 </a:t>
            </a:r>
            <a:r>
              <a:rPr kumimoji="1" lang="en-US" altLang="zh-TW" dirty="0"/>
              <a:t>(list)</a:t>
            </a:r>
            <a:r>
              <a:rPr kumimoji="1" lang="zh-TW" altLang="en-US" dirty="0"/>
              <a:t> 結構說明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834417-3AB0-AB0F-BC8C-592E6D36ADC0}"/>
              </a:ext>
            </a:extLst>
          </p:cNvPr>
          <p:cNvSpPr txBox="1"/>
          <p:nvPr/>
        </p:nvSpPr>
        <p:spPr>
          <a:xfrm>
            <a:off x="6402755" y="923763"/>
            <a:ext cx="4860000" cy="4410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什麼是列表？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常見的儲存資料的結構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每一個</a:t>
            </a:r>
            <a:r>
              <a:rPr kumimoji="1"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元素（</a:t>
            </a:r>
            <a:r>
              <a:rPr kumimoji="1" lang="en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</a:t>
            </a:r>
            <a:r>
              <a:rPr kumimoji="1" lang="zh-TW" altLang="en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可能是一個數值、也有可能是一個字串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每一個元素都有一個自己的</a:t>
            </a:r>
            <a:r>
              <a:rPr kumimoji="1" lang="zh-TW" altLang="en-US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索引（</a:t>
            </a:r>
            <a:r>
              <a:rPr kumimoji="1" lang="en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kumimoji="1" lang="zh-TW" altLang="en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kumimoji="1"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 </a:t>
            </a:r>
            <a:r>
              <a:rPr kumimoji="1" lang="en-US" altLang="zh-TW" sz="2400" b="1" dirty="0">
                <a:solidFill>
                  <a:srgbClr val="DB9C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開始計數</a:t>
            </a:r>
          </a:p>
        </p:txBody>
      </p:sp>
      <p:pic>
        <p:nvPicPr>
          <p:cNvPr id="3" name="Picture 2" descr="list introduction">
            <a:extLst>
              <a:ext uri="{FF2B5EF4-FFF2-40B4-BE49-F238E27FC236}">
                <a16:creationId xmlns:a16="http://schemas.microsoft.com/office/drawing/2014/main" id="{6E5620D6-1F48-B33D-EA7B-F8FBC803792C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4861"/>
          <a:stretch>
            <a:fillRect/>
          </a:stretch>
        </p:blipFill>
        <p:spPr bwMode="auto">
          <a:xfrm>
            <a:off x="1086476" y="1916351"/>
            <a:ext cx="4860000" cy="219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64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647649-3CD9-0E30-8F91-B84CF2B6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 </a:t>
            </a:r>
            <a:r>
              <a:rPr kumimoji="1" lang="en" altLang="zh-TW" dirty="0" err="1"/>
              <a:t>total_news</a:t>
            </a:r>
            <a:r>
              <a:rPr kumimoji="1" lang="zh-TW" altLang="en-US" dirty="0"/>
              <a:t> 列表</a:t>
            </a:r>
            <a:r>
              <a:rPr kumimoji="1" lang="en-US" altLang="zh-TW" dirty="0"/>
              <a:t> (list) </a:t>
            </a:r>
            <a:r>
              <a:rPr kumimoji="1" lang="zh-TW" altLang="en-US" dirty="0"/>
              <a:t>結構說明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BC47CE-7A74-E691-9868-3FB5D1DBA1C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098" name="Picture 2" descr="data_structure">
            <a:extLst>
              <a:ext uri="{FF2B5EF4-FFF2-40B4-BE49-F238E27FC236}">
                <a16:creationId xmlns:a16="http://schemas.microsoft.com/office/drawing/2014/main" id="{BD8B4404-FCFA-F8CB-67DD-77F01F03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931" y="1348042"/>
            <a:ext cx="5659519" cy="336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61BA905-1844-8118-4DA0-DBE8E52BA936}"/>
              </a:ext>
            </a:extLst>
          </p:cNvPr>
          <p:cNvSpPr txBox="1"/>
          <p:nvPr/>
        </p:nvSpPr>
        <p:spPr>
          <a:xfrm>
            <a:off x="6095998" y="1006315"/>
            <a:ext cx="5352606" cy="405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資料集期間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5-12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月，程式會從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月開始讀取，再來是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6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月、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7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...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，依此類推</a:t>
            </a:r>
            <a:endParaRPr kumimoji="1" lang="en" altLang="zh-TW" sz="22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zh-TW" sz="22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total_news</a:t>
            </a:r>
            <a:r>
              <a:rPr kumimoji="1" lang="zh-TW" altLang="en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為</a:t>
            </a:r>
            <a:r>
              <a:rPr kumimoji="1" lang="zh-TW" altLang="en-US" sz="2200" u="sng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一維列表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，用於儲存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5-12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月所有新聞，例如：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zh-TW" sz="22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total_news</a:t>
            </a:r>
            <a:r>
              <a:rPr kumimoji="1" lang="en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[0]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代表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月第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1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篇新聞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zh-TW" sz="22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total_news</a:t>
            </a:r>
            <a:r>
              <a:rPr kumimoji="1" lang="en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[8]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代表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月第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9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篇新聞</a:t>
            </a:r>
          </a:p>
        </p:txBody>
      </p:sp>
    </p:spTree>
    <p:extLst>
      <p:ext uri="{BB962C8B-B14F-4D97-AF65-F5344CB8AC3E}">
        <p14:creationId xmlns:p14="http://schemas.microsoft.com/office/powerpoint/2010/main" val="3724637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DDAC52-7D46-EDDC-A102-A318C508C690}"/>
              </a:ext>
            </a:extLst>
          </p:cNvPr>
          <p:cNvSpPr txBox="1"/>
          <p:nvPr/>
        </p:nvSpPr>
        <p:spPr>
          <a:xfrm>
            <a:off x="743392" y="491415"/>
            <a:ext cx="10705212" cy="6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讀取新聞文本檔案，建置 </a:t>
            </a:r>
            <a:r>
              <a:rPr kumimoji="1" lang="en" altLang="zh-TW" sz="22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total_news</a:t>
            </a:r>
            <a:r>
              <a:rPr kumimoji="1" lang="zh-TW" altLang="en-US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endParaRPr kumimoji="1" lang="zh-TW" altLang="en-US" sz="22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537D2B-CCA6-6CF0-3E5F-1CE2A85E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875" y="1327941"/>
            <a:ext cx="10918245" cy="13474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A4314E-A200-9F3E-3596-0909735A829A}"/>
              </a:ext>
            </a:extLst>
          </p:cNvPr>
          <p:cNvSpPr>
            <a:spLocks noChangeAspect="1"/>
          </p:cNvSpPr>
          <p:nvPr/>
        </p:nvSpPr>
        <p:spPr>
          <a:xfrm>
            <a:off x="629632" y="1292104"/>
            <a:ext cx="360000" cy="36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CC64651-5889-F036-248B-EBA2A34911C2}"/>
              </a:ext>
            </a:extLst>
          </p:cNvPr>
          <p:cNvSpPr/>
          <p:nvPr/>
        </p:nvSpPr>
        <p:spPr>
          <a:xfrm>
            <a:off x="695892" y="1809516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94100A8-9072-6F94-372D-BEC9277DEFA6}"/>
              </a:ext>
            </a:extLst>
          </p:cNvPr>
          <p:cNvGrpSpPr/>
          <p:nvPr/>
        </p:nvGrpSpPr>
        <p:grpSpPr>
          <a:xfrm>
            <a:off x="1055892" y="2950547"/>
            <a:ext cx="7772400" cy="801367"/>
            <a:chOff x="695892" y="3362228"/>
            <a:chExt cx="7772400" cy="80136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D55E590-925B-8977-73B6-6A7C311B6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95892" y="3362228"/>
              <a:ext cx="7772400" cy="801367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BD8CC9E-57D6-DE1F-C0F4-2AB9FDE91A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893" y="3380668"/>
              <a:ext cx="360000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橢圓 5">
            <a:extLst>
              <a:ext uri="{FF2B5EF4-FFF2-40B4-BE49-F238E27FC236}">
                <a16:creationId xmlns:a16="http://schemas.microsoft.com/office/drawing/2014/main" id="{F6FE2923-29A2-397D-B1C1-678F5726F722}"/>
              </a:ext>
            </a:extLst>
          </p:cNvPr>
          <p:cNvSpPr/>
          <p:nvPr/>
        </p:nvSpPr>
        <p:spPr>
          <a:xfrm>
            <a:off x="636875" y="2864758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F4423B-B1EE-C238-61D9-CA6BA1C000BD}"/>
              </a:ext>
            </a:extLst>
          </p:cNvPr>
          <p:cNvSpPr txBox="1"/>
          <p:nvPr/>
        </p:nvSpPr>
        <p:spPr>
          <a:xfrm>
            <a:off x="5914826" y="4879617"/>
            <a:ext cx="5286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顯示一篇新聞斷詞結果</a:t>
            </a:r>
            <a:endParaRPr lang="en-US" altLang="zh-TW" sz="2400" b="1" dirty="0">
              <a:solidFill>
                <a:srgbClr val="DB9C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94A3623-435B-F910-E8ED-32CE4568D58E}"/>
              </a:ext>
            </a:extLst>
          </p:cNvPr>
          <p:cNvGrpSpPr/>
          <p:nvPr/>
        </p:nvGrpSpPr>
        <p:grpSpPr>
          <a:xfrm>
            <a:off x="1045579" y="4053549"/>
            <a:ext cx="4813300" cy="1320800"/>
            <a:chOff x="996875" y="4299189"/>
            <a:chExt cx="4813300" cy="1320800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FD1BE5E0-FF92-41E2-6D39-DE1A84CD5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875" y="4299189"/>
              <a:ext cx="4813300" cy="13208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755B04-8ACA-41E5-CC68-ADBF9677152F}"/>
                </a:ext>
              </a:extLst>
            </p:cNvPr>
            <p:cNvSpPr>
              <a:spLocks/>
            </p:cNvSpPr>
            <p:nvPr/>
          </p:nvSpPr>
          <p:spPr>
            <a:xfrm>
              <a:off x="1055893" y="4403418"/>
              <a:ext cx="360000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0EAEB438-DAE2-6F05-BCA9-525A0089B9FD}"/>
              </a:ext>
            </a:extLst>
          </p:cNvPr>
          <p:cNvSpPr/>
          <p:nvPr/>
        </p:nvSpPr>
        <p:spPr>
          <a:xfrm>
            <a:off x="629632" y="4160968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E968612D-743B-7A7B-9021-4A604BFF6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建置 </a:t>
            </a:r>
            <a:r>
              <a:rPr kumimoji="1" lang="en" altLang="zh-TW" dirty="0" err="1"/>
              <a:t>total_news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AF9C995-371C-07EE-6FAC-7EB1010781C4}"/>
              </a:ext>
            </a:extLst>
          </p:cNvPr>
          <p:cNvSpPr txBox="1"/>
          <p:nvPr/>
        </p:nvSpPr>
        <p:spPr>
          <a:xfrm>
            <a:off x="8828292" y="3370612"/>
            <a:ext cx="301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en-US" altLang="zh-TW" sz="2400" b="1" dirty="0">
                <a:solidFill>
                  <a:srgbClr val="DB9C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" altLang="zh-TW" sz="24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total_news</a:t>
            </a:r>
            <a:r>
              <a:rPr kumimoji="1" lang="en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長度</a:t>
            </a:r>
            <a:endParaRPr lang="en-US" altLang="zh-TW" sz="2400" b="1" dirty="0">
              <a:solidFill>
                <a:srgbClr val="DB9C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8412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59023-C4C7-1A56-4D4A-97A20187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步驟二：計算 </a:t>
            </a:r>
            <a:r>
              <a:rPr kumimoji="1" lang="en" altLang="zh-TW" dirty="0"/>
              <a:t>TF-IDF </a:t>
            </a:r>
            <a:r>
              <a:rPr kumimoji="1" lang="zh-TW" altLang="en-US" dirty="0"/>
              <a:t>與繪製文字雲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1889C7-90E0-CF26-AA69-B181DF494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9CBCAB9-471A-05A8-1C86-DD6406128784}"/>
              </a:ext>
            </a:extLst>
          </p:cNvPr>
          <p:cNvSpPr txBox="1"/>
          <p:nvPr/>
        </p:nvSpPr>
        <p:spPr>
          <a:xfrm>
            <a:off x="895052" y="1754150"/>
            <a:ext cx="10031000" cy="3349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scikit-learn</a:t>
            </a:r>
            <a:r>
              <a:rPr kumimoji="1" lang="en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的 </a:t>
            </a:r>
            <a:r>
              <a:rPr kumimoji="1" lang="en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TF-IDF</a:t>
            </a:r>
            <a:r>
              <a:rPr kumimoji="1" lang="en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計算結果，會輸出一個 </a:t>
            </a:r>
            <a:r>
              <a:rPr kumimoji="1" lang="en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TF-IDF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特徵矩陣，顯示每一個字詞在每一篇新聞文本中的 </a:t>
            </a:r>
            <a:r>
              <a:rPr kumimoji="1" lang="en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TF-IDF</a:t>
            </a:r>
            <a:r>
              <a:rPr kumimoji="1" lang="en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分數</a:t>
            </a:r>
            <a:endParaRPr kumimoji="1"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在將近 </a:t>
            </a:r>
            <a:r>
              <a:rPr kumimoji="1"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8000</a:t>
            </a:r>
            <a:r>
              <a:rPr kumimoji="1"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篇新聞文本，要如何從眾多新聞中找出重要的關鍵詞呢？</a:t>
            </a:r>
            <a:endParaRPr kumimoji="1" lang="en-US" altLang="zh-TW" sz="2400" dirty="0">
              <a:solidFill>
                <a:srgbClr val="DB9C73"/>
              </a:solidFill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zh-TW" altLang="en-US" sz="2400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將字詞在每篇新聞文本的 </a:t>
            </a:r>
            <a:r>
              <a:rPr kumimoji="1" lang="en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TF-IDF</a:t>
            </a:r>
            <a:r>
              <a:rPr kumimoji="1" lang="en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分數相加計算出總分</a:t>
            </a:r>
            <a:endParaRPr kumimoji="1" lang="en-US" altLang="zh-TW" sz="2400" dirty="0">
              <a:solidFill>
                <a:srgbClr val="DB9C73"/>
              </a:solidFill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zh-TW" altLang="en-US" sz="2400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TF-IDF</a:t>
            </a:r>
            <a:r>
              <a:rPr kumimoji="1" lang="en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總分越高，我們就認為它是比較重要的字詞了</a:t>
            </a:r>
          </a:p>
        </p:txBody>
      </p:sp>
    </p:spTree>
    <p:extLst>
      <p:ext uri="{BB962C8B-B14F-4D97-AF65-F5344CB8AC3E}">
        <p14:creationId xmlns:p14="http://schemas.microsoft.com/office/powerpoint/2010/main" val="3505720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6F087F7-8E70-A52F-88C4-9134FEC4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計算 </a:t>
            </a:r>
            <a:r>
              <a:rPr kumimoji="1" lang="en-US" altLang="zh-TW" dirty="0"/>
              <a:t>TF-IDF</a:t>
            </a:r>
            <a:r>
              <a:rPr kumimoji="1" lang="zh-TW" altLang="en-US" dirty="0"/>
              <a:t> 總分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C23ED0-8C5D-E52D-1501-8A27B088AD0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074" name="Picture 2" descr="TF-IDF matrix">
            <a:extLst>
              <a:ext uri="{FF2B5EF4-FFF2-40B4-BE49-F238E27FC236}">
                <a16:creationId xmlns:a16="http://schemas.microsoft.com/office/drawing/2014/main" id="{DAC90076-CC43-84C1-02D5-08825B08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2" y="1284229"/>
            <a:ext cx="10919791" cy="312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179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34D64320-5EC5-100B-C3A6-0EAE9E42AC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1993200" y="1546037"/>
            <a:ext cx="7834704" cy="45696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5C59023-C4C7-1A56-4D4A-97A20187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步驟二：計算 </a:t>
            </a:r>
            <a:r>
              <a:rPr kumimoji="1" lang="en" altLang="zh-TW" dirty="0"/>
              <a:t>TF-IDF </a:t>
            </a:r>
            <a:r>
              <a:rPr kumimoji="1" lang="zh-TW" altLang="en-US" dirty="0"/>
              <a:t>與繪製文字雲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1889C7-90E0-CF26-AA69-B181DF494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定義 </a:t>
            </a:r>
            <a:r>
              <a:rPr kumimoji="1" lang="en" altLang="zh-TW" dirty="0"/>
              <a:t>function </a:t>
            </a:r>
            <a:r>
              <a:rPr kumimoji="1" lang="en" altLang="zh-TW" dirty="0" err="1"/>
              <a:t>word_cloud</a:t>
            </a:r>
            <a:r>
              <a:rPr kumimoji="1" lang="en" altLang="zh-TW" dirty="0"/>
              <a:t>()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8D6F2A-CFC2-E6B6-947B-DBA9594F61D5}"/>
              </a:ext>
            </a:extLst>
          </p:cNvPr>
          <p:cNvSpPr>
            <a:spLocks noChangeAspect="1"/>
          </p:cNvSpPr>
          <p:nvPr/>
        </p:nvSpPr>
        <p:spPr>
          <a:xfrm>
            <a:off x="1993200" y="1522634"/>
            <a:ext cx="252000" cy="252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4906882-26B1-E393-D125-EEA220F2D490}"/>
              </a:ext>
            </a:extLst>
          </p:cNvPr>
          <p:cNvSpPr/>
          <p:nvPr/>
        </p:nvSpPr>
        <p:spPr>
          <a:xfrm>
            <a:off x="1496400" y="1546037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032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543C742-189A-7750-A9CA-A57B6DDDB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 err="1"/>
              <a:t>word_cloud</a:t>
            </a:r>
            <a:r>
              <a:rPr kumimoji="1" lang="en" altLang="zh-TW" dirty="0"/>
              <a:t>() </a:t>
            </a:r>
            <a:r>
              <a:rPr kumimoji="1" lang="zh-TW" altLang="en-US" dirty="0"/>
              <a:t>傳入參數說明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6641D9B-7B4D-CEBE-42B4-CB7D967E175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6F1DF7-4780-7585-27C8-9B1DC92F7F79}"/>
              </a:ext>
            </a:extLst>
          </p:cNvPr>
          <p:cNvSpPr txBox="1"/>
          <p:nvPr/>
        </p:nvSpPr>
        <p:spPr>
          <a:xfrm>
            <a:off x="772363" y="827725"/>
            <a:ext cx="10260000" cy="441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自定義 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function </a:t>
            </a:r>
            <a:r>
              <a:rPr lang="en-US" altLang="zh-TW" sz="24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word_cloud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傳入參數：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plot_title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：文字雲標題，預設“文字雲”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sentence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：要萃取關鍵詞的字串，預設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None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num_words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：關鍵詞數量，預設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個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**</a:t>
            </a:r>
            <a:r>
              <a:rPr lang="en-US" altLang="zh-TW" sz="24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kwags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：給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WordCloud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() 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用的 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keyword Argument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310B691-0559-5F4A-F894-0C5EB02BD2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8966" y="590353"/>
            <a:ext cx="4796759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E6BCB4AD-919B-ECD9-0770-E25299CDDA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716697" y="2426532"/>
            <a:ext cx="10980000" cy="1753193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A7B3CB-D236-5782-3CF4-3EF8BD510C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958A2C-C3F1-3346-BECC-AD9C9BA364D8}"/>
              </a:ext>
            </a:extLst>
          </p:cNvPr>
          <p:cNvSpPr txBox="1"/>
          <p:nvPr/>
        </p:nvSpPr>
        <p:spPr>
          <a:xfrm>
            <a:off x="772363" y="780225"/>
            <a:ext cx="10260000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互叫自定義 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function </a:t>
            </a:r>
            <a:r>
              <a:rPr lang="en-US" altLang="zh-TW" sz="24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word_cloud</a:t>
            </a:r>
            <a:r>
              <a:rPr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() 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傳入相關參數，繪製總體新聞文字雲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3A32038-5279-FC69-D789-F67B84AC5E0D}"/>
              </a:ext>
            </a:extLst>
          </p:cNvPr>
          <p:cNvSpPr/>
          <p:nvPr/>
        </p:nvSpPr>
        <p:spPr>
          <a:xfrm>
            <a:off x="772363" y="1931801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862AB3-42A1-7F3F-D386-5C478E0328F4}"/>
              </a:ext>
            </a:extLst>
          </p:cNvPr>
          <p:cNvSpPr>
            <a:spLocks noChangeAspect="1"/>
          </p:cNvSpPr>
          <p:nvPr/>
        </p:nvSpPr>
        <p:spPr>
          <a:xfrm>
            <a:off x="772363" y="2517069"/>
            <a:ext cx="360000" cy="36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8B24CB30-43BE-3163-E768-2CD724827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呼叫 </a:t>
            </a:r>
            <a:r>
              <a:rPr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word_cloud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()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451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83024C7-BAFD-185B-4B0A-67BB8557832C}"/>
              </a:ext>
            </a:extLst>
          </p:cNvPr>
          <p:cNvSpPr txBox="1"/>
          <p:nvPr/>
        </p:nvSpPr>
        <p:spPr>
          <a:xfrm>
            <a:off x="965998" y="715565"/>
            <a:ext cx="1026000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u="sng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缺點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2400" b="1" dirty="0">
              <a:solidFill>
                <a:srgbClr val="DB9C73"/>
              </a:solidFill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沒有統一的格式，需要使用特定技術和工具，加深處理難度</a:t>
            </a:r>
            <a:endParaRPr lang="en-US" altLang="zh-TW" sz="240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隨著網路發達，資料量日趨增大，需要更大量的計算資源和存儲空間</a:t>
            </a:r>
            <a:endParaRPr lang="en-US" altLang="zh-TW" sz="240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因資料不一致性，需要特別注意資料品質和可靠性問題</a:t>
            </a:r>
            <a:endParaRPr lang="en-US" altLang="zh-TW" sz="2400" dirty="0">
              <a:effectLst/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effectLst/>
                <a:highlight>
                  <a:srgbClr val="DB9C73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先有資料</a:t>
            </a:r>
            <a:r>
              <a:rPr lang="zh-TW" altLang="en-US" sz="2400" i="0" dirty="0">
                <a:effectLst/>
                <a:highlight>
                  <a:srgbClr val="DB9C73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才有結構</a:t>
            </a:r>
            <a:endParaRPr lang="en-US" altLang="zh-TW" sz="2400" dirty="0">
              <a:effectLst/>
              <a:highlight>
                <a:srgbClr val="DB9C73"/>
              </a:highlight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Picture 20" descr="Premium Vector | Vector flat chat icon">
            <a:extLst>
              <a:ext uri="{FF2B5EF4-FFF2-40B4-BE49-F238E27FC236}">
                <a16:creationId xmlns:a16="http://schemas.microsoft.com/office/drawing/2014/main" id="{A0CE5DD5-4B99-3245-F455-A3173C740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2938" y="3943849"/>
            <a:ext cx="1080000" cy="9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>
            <a:extLst>
              <a:ext uri="{FF2B5EF4-FFF2-40B4-BE49-F238E27FC236}">
                <a16:creationId xmlns:a16="http://schemas.microsoft.com/office/drawing/2014/main" id="{07506473-E073-27D2-F219-BED8E94A0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8632" y="39028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Email - Free communications icons">
            <a:extLst>
              <a:ext uri="{FF2B5EF4-FFF2-40B4-BE49-F238E27FC236}">
                <a16:creationId xmlns:a16="http://schemas.microsoft.com/office/drawing/2014/main" id="{BC99BD26-1505-5C7B-937C-53957819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5714" y="39028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Img Icons - Free SVG &amp; PNG Img Images - Noun Project">
            <a:extLst>
              <a:ext uri="{FF2B5EF4-FFF2-40B4-BE49-F238E27FC236}">
                <a16:creationId xmlns:a16="http://schemas.microsoft.com/office/drawing/2014/main" id="{C3E98999-6D6F-012D-280B-A77901164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3" t="13525" r="14532" b="17204"/>
          <a:stretch/>
        </p:blipFill>
        <p:spPr bwMode="auto">
          <a:xfrm>
            <a:off x="9921410" y="3934468"/>
            <a:ext cx="1080000" cy="10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Video - Free marketing icons">
            <a:extLst>
              <a:ext uri="{FF2B5EF4-FFF2-40B4-BE49-F238E27FC236}">
                <a16:creationId xmlns:a16="http://schemas.microsoft.com/office/drawing/2014/main" id="{2DCA43AE-F1CC-CF36-3F7E-E99B467D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4326" y="39028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Audio file Icons &amp; Symbols">
            <a:extLst>
              <a:ext uri="{FF2B5EF4-FFF2-40B4-BE49-F238E27FC236}">
                <a16:creationId xmlns:a16="http://schemas.microsoft.com/office/drawing/2014/main" id="{F1BEAFC8-80FD-A3E8-5DB4-3EDAA2639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0020" y="39028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8036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9E717-1EB6-F16C-143C-D4F9226A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最終結果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FFB133-8D79-640D-2300-587BAD30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 總體新聞文字雲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000F9A5-1B51-2A16-8540-157CAC6F4D54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575050" y="1993900"/>
            <a:ext cx="5041900" cy="2870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470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720F5-A754-E1EB-EE44-9C84E3CC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課堂補充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每月新聞 </a:t>
            </a:r>
            <a:r>
              <a:rPr kumimoji="1" lang="en-US" altLang="zh-TW" dirty="0"/>
              <a:t>TF-IDF</a:t>
            </a:r>
            <a:r>
              <a:rPr kumimoji="1" lang="zh-TW" altLang="en-US" dirty="0"/>
              <a:t> 與文字雲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0097DC-3CFA-A328-0DDB-76D577955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5C5391-ECB0-2F30-798F-C1717D116325}"/>
              </a:ext>
            </a:extLst>
          </p:cNvPr>
          <p:cNvSpPr txBox="1"/>
          <p:nvPr/>
        </p:nvSpPr>
        <p:spPr>
          <a:xfrm>
            <a:off x="870552" y="1634039"/>
            <a:ext cx="10080000" cy="1456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計算</a:t>
            </a:r>
            <a:r>
              <a:rPr kumimoji="1" lang="zh-TW" altLang="en-US" sz="2400" u="sng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每月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新聞的 </a:t>
            </a:r>
            <a:r>
              <a:rPr kumimoji="1" lang="en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TF-IDF</a:t>
            </a:r>
            <a:r>
              <a:rPr kumimoji="1" lang="en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以及繪製</a:t>
            </a:r>
            <a:r>
              <a:rPr kumimoji="1" lang="en-US" altLang="zh-TW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文字雲</a:t>
            </a:r>
            <a:endParaRPr kumimoji="1"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sym typeface="Wingdings" pitchFamily="2" charset="2"/>
              </a:rPr>
              <a:t> 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我們將資料以列表（</a:t>
            </a:r>
            <a:r>
              <a:rPr kumimoji="1" lang="en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list</a:t>
            </a:r>
            <a:r>
              <a:rPr kumimoji="1" lang="zh-TW" altLang="en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）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的形式儲存</a:t>
            </a:r>
          </a:p>
        </p:txBody>
      </p:sp>
      <p:pic>
        <p:nvPicPr>
          <p:cNvPr id="7" name="Picture 2" descr="list introduction">
            <a:extLst>
              <a:ext uri="{FF2B5EF4-FFF2-40B4-BE49-F238E27FC236}">
                <a16:creationId xmlns:a16="http://schemas.microsoft.com/office/drawing/2014/main" id="{4E52954D-A6FA-8A27-FF28-22C1DB1B508A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4861"/>
          <a:stretch>
            <a:fillRect/>
          </a:stretch>
        </p:blipFill>
        <p:spPr bwMode="auto">
          <a:xfrm>
            <a:off x="3480552" y="3450654"/>
            <a:ext cx="4860000" cy="219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58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647649-3CD9-0E30-8F91-B84CF2B6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 </a:t>
            </a:r>
            <a:r>
              <a:rPr kumimoji="1" lang="en" altLang="zh-TW" dirty="0" err="1"/>
              <a:t>month_news</a:t>
            </a:r>
            <a:r>
              <a:rPr kumimoji="1" lang="zh-TW" altLang="en-US" dirty="0"/>
              <a:t> 列表</a:t>
            </a:r>
            <a:r>
              <a:rPr kumimoji="1" lang="en-US" altLang="zh-TW" dirty="0"/>
              <a:t> (list) </a:t>
            </a:r>
            <a:r>
              <a:rPr kumimoji="1" lang="zh-TW" altLang="en-US" dirty="0"/>
              <a:t>結構說明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BC47CE-7A74-E691-9868-3FB5D1DBA1C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DDAC52-7D46-EDDC-A102-A318C508C690}"/>
              </a:ext>
            </a:extLst>
          </p:cNvPr>
          <p:cNvSpPr txBox="1"/>
          <p:nvPr/>
        </p:nvSpPr>
        <p:spPr>
          <a:xfrm>
            <a:off x="6590805" y="821530"/>
            <a:ext cx="4857800" cy="405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由於資料集期間為 </a:t>
            </a:r>
            <a:r>
              <a:rPr kumimoji="1" lang="en-US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5-12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月，程式會從 </a:t>
            </a:r>
            <a:r>
              <a:rPr kumimoji="1" lang="en-US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月開始讀取，再來是 </a:t>
            </a:r>
            <a:r>
              <a:rPr kumimoji="1" lang="en-US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月、</a:t>
            </a:r>
            <a:r>
              <a:rPr kumimoji="1" lang="en-US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7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...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，依此類推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zh-TW" sz="22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month_news</a:t>
            </a:r>
            <a:r>
              <a:rPr kumimoji="1" lang="zh-TW" altLang="en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依據月份儲存新聞，為</a:t>
            </a:r>
            <a:r>
              <a:rPr kumimoji="1" lang="zh-TW" altLang="en-US" sz="2200" u="sng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二維列表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，其中第 </a:t>
            </a:r>
            <a:r>
              <a:rPr kumimoji="1" lang="en-US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維表示第幾個月份、第 </a:t>
            </a:r>
            <a:r>
              <a:rPr kumimoji="1" lang="en-US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維表示第幾篇新聞</a:t>
            </a:r>
          </a:p>
        </p:txBody>
      </p:sp>
      <p:pic>
        <p:nvPicPr>
          <p:cNvPr id="3" name="Picture 2" descr="data_structure">
            <a:extLst>
              <a:ext uri="{FF2B5EF4-FFF2-40B4-BE49-F238E27FC236}">
                <a16:creationId xmlns:a16="http://schemas.microsoft.com/office/drawing/2014/main" id="{5F010247-E567-CEF4-33C1-79F777548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394" y="620562"/>
            <a:ext cx="5847411" cy="481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1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647649-3CD9-0E30-8F91-B84CF2B6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 </a:t>
            </a:r>
            <a:r>
              <a:rPr kumimoji="1" lang="en" altLang="zh-TW" dirty="0" err="1"/>
              <a:t>month_news</a:t>
            </a:r>
            <a:r>
              <a:rPr kumimoji="1" lang="en" altLang="zh-TW" dirty="0"/>
              <a:t> </a:t>
            </a:r>
            <a:r>
              <a:rPr kumimoji="1" lang="zh-TW" altLang="en-US" dirty="0"/>
              <a:t>列表</a:t>
            </a:r>
            <a:r>
              <a:rPr kumimoji="1" lang="en-US" altLang="zh-TW" dirty="0"/>
              <a:t> (list) </a:t>
            </a:r>
            <a:r>
              <a:rPr kumimoji="1" lang="zh-TW" altLang="en-US" dirty="0"/>
              <a:t>結構說明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BC47CE-7A74-E691-9868-3FB5D1DBA1C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DDAC52-7D46-EDDC-A102-A318C508C690}"/>
              </a:ext>
            </a:extLst>
          </p:cNvPr>
          <p:cNvSpPr txBox="1"/>
          <p:nvPr/>
        </p:nvSpPr>
        <p:spPr>
          <a:xfrm>
            <a:off x="743392" y="1130080"/>
            <a:ext cx="10705212" cy="337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zh-TW" sz="22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month_news</a:t>
            </a:r>
            <a:r>
              <a:rPr kumimoji="1" lang="zh-TW" altLang="en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依據月份儲存新聞，是一個</a:t>
            </a:r>
            <a:r>
              <a:rPr kumimoji="1" lang="zh-TW" altLang="en-US" sz="2200" u="sng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二維列表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，其中第 </a:t>
            </a:r>
            <a:r>
              <a:rPr kumimoji="1" lang="en-US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0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維表示第幾個</a:t>
            </a:r>
            <a:r>
              <a:rPr kumimoji="1" lang="zh-TW" altLang="en-US" sz="2200" b="1" u="sng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月份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、第 </a:t>
            </a:r>
            <a:r>
              <a:rPr kumimoji="1" lang="en-US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維表示第幾篇</a:t>
            </a:r>
            <a:r>
              <a:rPr kumimoji="1" lang="zh-TW" altLang="en-US" sz="2200" b="1" u="sng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新聞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，例如：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zh-TW" sz="22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month_news</a:t>
            </a:r>
            <a:r>
              <a:rPr kumimoji="1" lang="en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[0]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代表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月的新聞列表，裡面包含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月的所有新聞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1" lang="en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elements)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zh-TW" sz="22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month_news</a:t>
            </a:r>
            <a:r>
              <a:rPr kumimoji="1" lang="en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[0][0]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代表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月第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1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篇新聞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zh-TW" sz="22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month_news</a:t>
            </a:r>
            <a:r>
              <a:rPr kumimoji="1" lang="en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[3][5]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代表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8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月第 </a:t>
            </a:r>
            <a:r>
              <a:rPr kumimoji="1" lang="en-US" altLang="zh-TW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6 </a:t>
            </a: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篇新聞</a:t>
            </a:r>
            <a:endParaRPr kumimoji="1" lang="en-US" altLang="zh-TW" sz="22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901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D0550C-58B0-63EA-719C-AA0BEA4A693C}"/>
              </a:ext>
            </a:extLst>
          </p:cNvPr>
          <p:cNvSpPr txBox="1"/>
          <p:nvPr/>
        </p:nvSpPr>
        <p:spPr>
          <a:xfrm>
            <a:off x="743392" y="491415"/>
            <a:ext cx="10705212" cy="6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讀取新聞文本檔案，建置 </a:t>
            </a:r>
            <a:r>
              <a:rPr kumimoji="1" lang="en-US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month</a:t>
            </a:r>
            <a:r>
              <a:rPr kumimoji="1" lang="en" altLang="zh-TW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_news</a:t>
            </a:r>
            <a:r>
              <a:rPr kumimoji="1" lang="zh-TW" altLang="en-US" sz="22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endParaRPr kumimoji="1" lang="zh-TW" altLang="en-US" sz="22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88B3ABC-133A-6FCB-A3AB-0D5BCAC82C85}"/>
              </a:ext>
            </a:extLst>
          </p:cNvPr>
          <p:cNvGrpSpPr/>
          <p:nvPr/>
        </p:nvGrpSpPr>
        <p:grpSpPr>
          <a:xfrm>
            <a:off x="1113814" y="1392192"/>
            <a:ext cx="10123391" cy="1708701"/>
            <a:chOff x="743392" y="1439212"/>
            <a:chExt cx="10123391" cy="170870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54BFFFD-205A-CE14-33BF-4911C01A6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219"/>
            <a:stretch/>
          </p:blipFill>
          <p:spPr>
            <a:xfrm>
              <a:off x="743392" y="1439212"/>
              <a:ext cx="10123391" cy="170870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F20E7A0-0507-69DE-BE10-9946509E5A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737" y="1506776"/>
              <a:ext cx="360000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3" name="橢圓 22">
            <a:extLst>
              <a:ext uri="{FF2B5EF4-FFF2-40B4-BE49-F238E27FC236}">
                <a16:creationId xmlns:a16="http://schemas.microsoft.com/office/drawing/2014/main" id="{3B27FF48-7BC6-F26A-3385-2B9539FAFFC2}"/>
              </a:ext>
            </a:extLst>
          </p:cNvPr>
          <p:cNvSpPr/>
          <p:nvPr/>
        </p:nvSpPr>
        <p:spPr>
          <a:xfrm>
            <a:off x="642904" y="1459756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C111DE1-CFBA-ECBF-4C55-9832A146276D}"/>
              </a:ext>
            </a:extLst>
          </p:cNvPr>
          <p:cNvGrpSpPr/>
          <p:nvPr/>
        </p:nvGrpSpPr>
        <p:grpSpPr>
          <a:xfrm>
            <a:off x="656156" y="3253618"/>
            <a:ext cx="8216806" cy="1100414"/>
            <a:chOff x="589896" y="3492154"/>
            <a:chExt cx="8216806" cy="1100414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F5BDE866-AAA3-9B39-DBA7-28A27FF55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302" y="3492154"/>
              <a:ext cx="7772400" cy="1100414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B68E9A3-DC39-E0C7-C445-F38F6CF2EA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447" y="3581362"/>
              <a:ext cx="360000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16139A1F-B38F-156D-3E54-4A06A19548E9}"/>
                </a:ext>
              </a:extLst>
            </p:cNvPr>
            <p:cNvSpPr/>
            <p:nvPr/>
          </p:nvSpPr>
          <p:spPr>
            <a:xfrm>
              <a:off x="589896" y="3581405"/>
              <a:ext cx="360000" cy="360000"/>
            </a:xfrm>
            <a:prstGeom prst="ellipse">
              <a:avLst/>
            </a:prstGeom>
            <a:solidFill>
              <a:srgbClr val="DB9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AB7FA1B1-B5C5-13CD-5F8C-401240D31CD9}"/>
              </a:ext>
            </a:extLst>
          </p:cNvPr>
          <p:cNvGrpSpPr/>
          <p:nvPr/>
        </p:nvGrpSpPr>
        <p:grpSpPr>
          <a:xfrm>
            <a:off x="633104" y="4509912"/>
            <a:ext cx="8226606" cy="924597"/>
            <a:chOff x="580096" y="4509912"/>
            <a:chExt cx="8226606" cy="92459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04404BF-FE74-FB7D-6DCB-30C915D45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302" y="4509912"/>
              <a:ext cx="7772400" cy="924597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D9E1267-B5B0-301F-DAEC-CB95976056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143" y="4579125"/>
              <a:ext cx="360000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1EA24D49-D9C9-8A7C-210E-4E40D01C13B3}"/>
                </a:ext>
              </a:extLst>
            </p:cNvPr>
            <p:cNvSpPr/>
            <p:nvPr/>
          </p:nvSpPr>
          <p:spPr>
            <a:xfrm>
              <a:off x="580096" y="4579168"/>
              <a:ext cx="360000" cy="360000"/>
            </a:xfrm>
            <a:prstGeom prst="ellipse">
              <a:avLst/>
            </a:prstGeom>
            <a:solidFill>
              <a:srgbClr val="DB9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內容版面配置區 1">
            <a:extLst>
              <a:ext uri="{FF2B5EF4-FFF2-40B4-BE49-F238E27FC236}">
                <a16:creationId xmlns:a16="http://schemas.microsoft.com/office/drawing/2014/main" id="{56AB8492-5C44-8B82-5017-1726107C2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5668515"/>
            <a:ext cx="11201397" cy="473920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 建置 </a:t>
            </a:r>
            <a:r>
              <a:rPr kumimoji="1" lang="en" altLang="zh-TW" dirty="0" err="1"/>
              <a:t>month_news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719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E0747E5-828F-995B-64E3-A123462F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96" y="4092781"/>
            <a:ext cx="10920930" cy="71338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8BACA6B-2F7F-5D11-A316-1C913DA5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25" y="2204367"/>
            <a:ext cx="10709550" cy="71338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EA4CEA-BEAD-FB84-9B36-28312C3F5AF9}"/>
              </a:ext>
            </a:extLst>
          </p:cNvPr>
          <p:cNvSpPr txBox="1"/>
          <p:nvPr/>
        </p:nvSpPr>
        <p:spPr>
          <a:xfrm>
            <a:off x="743392" y="491415"/>
            <a:ext cx="10705212" cy="6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2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展示兩則斷詞結果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0CD327A-0668-1AA6-FD2D-177538E55841}"/>
              </a:ext>
            </a:extLst>
          </p:cNvPr>
          <p:cNvGrpSpPr/>
          <p:nvPr/>
        </p:nvGrpSpPr>
        <p:grpSpPr>
          <a:xfrm>
            <a:off x="743392" y="1373020"/>
            <a:ext cx="6020592" cy="616014"/>
            <a:chOff x="354808" y="1453506"/>
            <a:chExt cx="6020592" cy="6160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6B4841B-D3D4-FE24-0DAC-AA98A9373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698"/>
            <a:stretch/>
          </p:blipFill>
          <p:spPr>
            <a:xfrm>
              <a:off x="736600" y="1453506"/>
              <a:ext cx="5638800" cy="616014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E49EBDA-3DE5-85C6-5A7E-FB02B6835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855" y="1597239"/>
              <a:ext cx="360000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02F14F2B-A039-A44D-FC04-E31974B28F29}"/>
                </a:ext>
              </a:extLst>
            </p:cNvPr>
            <p:cNvSpPr/>
            <p:nvPr/>
          </p:nvSpPr>
          <p:spPr>
            <a:xfrm>
              <a:off x="354808" y="1597282"/>
              <a:ext cx="360000" cy="360000"/>
            </a:xfrm>
            <a:prstGeom prst="ellipse">
              <a:avLst/>
            </a:prstGeom>
            <a:solidFill>
              <a:srgbClr val="DB9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51BE845-4E5D-BF46-6580-2039BD5D7242}"/>
              </a:ext>
            </a:extLst>
          </p:cNvPr>
          <p:cNvGrpSpPr/>
          <p:nvPr/>
        </p:nvGrpSpPr>
        <p:grpSpPr>
          <a:xfrm>
            <a:off x="736600" y="3273712"/>
            <a:ext cx="5739112" cy="507713"/>
            <a:chOff x="356888" y="3537301"/>
            <a:chExt cx="5739112" cy="50771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CB4C463-9A0C-4CCE-0A0C-332C98651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4571"/>
            <a:stretch/>
          </p:blipFill>
          <p:spPr>
            <a:xfrm>
              <a:off x="736600" y="3537301"/>
              <a:ext cx="5359400" cy="507713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C0813D6-D3B8-C8FB-365A-4564B6F6D8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683" y="3637262"/>
              <a:ext cx="360000" cy="360000"/>
            </a:xfrm>
            <a:prstGeom prst="rect">
              <a:avLst/>
            </a:prstGeom>
            <a:noFill/>
            <a:ln w="57150">
              <a:solidFill>
                <a:srgbClr val="DB9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22A8F722-EFC8-2D0D-A284-468FCE02EC88}"/>
                </a:ext>
              </a:extLst>
            </p:cNvPr>
            <p:cNvSpPr/>
            <p:nvPr/>
          </p:nvSpPr>
          <p:spPr>
            <a:xfrm>
              <a:off x="356888" y="3637305"/>
              <a:ext cx="360000" cy="360000"/>
            </a:xfrm>
            <a:prstGeom prst="ellipse">
              <a:avLst/>
            </a:prstGeom>
            <a:solidFill>
              <a:srgbClr val="DB9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內容版面配置區 1">
            <a:extLst>
              <a:ext uri="{FF2B5EF4-FFF2-40B4-BE49-F238E27FC236}">
                <a16:creationId xmlns:a16="http://schemas.microsoft.com/office/drawing/2014/main" id="{B7601AED-10A9-2A19-FB60-F0C80CEB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5668515"/>
            <a:ext cx="11201397" cy="473920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 展示斷詞結果</a:t>
            </a:r>
          </a:p>
        </p:txBody>
      </p:sp>
    </p:spTree>
    <p:extLst>
      <p:ext uri="{BB962C8B-B14F-4D97-AF65-F5344CB8AC3E}">
        <p14:creationId xmlns:p14="http://schemas.microsoft.com/office/powerpoint/2010/main" val="2007912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9D3DDB-6751-7C0F-DFC0-E2AA5593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跑 </a:t>
            </a:r>
            <a:r>
              <a:rPr kumimoji="1" lang="en" altLang="zh-TW" dirty="0" err="1"/>
              <a:t>month_news</a:t>
            </a:r>
            <a:r>
              <a:rPr kumimoji="1" lang="en" altLang="zh-TW" dirty="0"/>
              <a:t> </a:t>
            </a:r>
            <a:r>
              <a:rPr kumimoji="1" lang="zh-TW" altLang="en-US" dirty="0"/>
              <a:t>迴圈，繪製 </a:t>
            </a:r>
            <a:r>
              <a:rPr kumimoji="1" lang="en-US" altLang="zh-TW" dirty="0"/>
              <a:t>5~12 </a:t>
            </a:r>
            <a:r>
              <a:rPr kumimoji="1" lang="zh-TW" altLang="en-US" dirty="0"/>
              <a:t>月文字雲</a:t>
            </a: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36AE9222-9AAC-63BF-F915-50774A7BF4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606000" y="1875802"/>
            <a:ext cx="10980000" cy="1863579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C0C8E0E-A705-993B-CCA8-F43583AAAD6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0A6021-2268-724F-200F-93F8BA909AA6}"/>
              </a:ext>
            </a:extLst>
          </p:cNvPr>
          <p:cNvSpPr txBox="1"/>
          <p:nvPr/>
        </p:nvSpPr>
        <p:spPr>
          <a:xfrm>
            <a:off x="772363" y="708975"/>
            <a:ext cx="10260000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跑 </a:t>
            </a:r>
            <a:r>
              <a:rPr lang="en-US" altLang="zh-TW" sz="2400" b="1" dirty="0" err="1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month_news</a:t>
            </a:r>
            <a:r>
              <a:rPr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迴圈，繪製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5~12</a:t>
            </a:r>
            <a:r>
              <a:rPr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月文字雲</a:t>
            </a:r>
            <a:endParaRPr lang="en-US" altLang="zh-TW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A84B85-2993-1764-1EF4-92CE280BF329}"/>
              </a:ext>
            </a:extLst>
          </p:cNvPr>
          <p:cNvSpPr>
            <a:spLocks noChangeAspect="1"/>
          </p:cNvSpPr>
          <p:nvPr/>
        </p:nvSpPr>
        <p:spPr>
          <a:xfrm>
            <a:off x="629750" y="1875802"/>
            <a:ext cx="360000" cy="360000"/>
          </a:xfrm>
          <a:prstGeom prst="rect">
            <a:avLst/>
          </a:prstGeom>
          <a:noFill/>
          <a:ln w="57150">
            <a:solidFill>
              <a:srgbClr val="DB9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32B0D0B-2EDC-6A67-E201-10473407671A}"/>
              </a:ext>
            </a:extLst>
          </p:cNvPr>
          <p:cNvSpPr/>
          <p:nvPr/>
        </p:nvSpPr>
        <p:spPr>
          <a:xfrm>
            <a:off x="630218" y="2375388"/>
            <a:ext cx="360000" cy="360000"/>
          </a:xfrm>
          <a:prstGeom prst="ellipse">
            <a:avLst/>
          </a:prstGeom>
          <a:solidFill>
            <a:srgbClr val="DB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6710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41661A-CA44-2EBB-0068-BAFFC63D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最終結果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739A1F-D6F9-7CCD-0E74-6092E286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5~6</a:t>
            </a:r>
            <a:r>
              <a:rPr kumimoji="1" lang="zh-TW" altLang="en-US" dirty="0"/>
              <a:t> 月新聞文字雲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43BC3B-B25E-BA75-5817-93088D31A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40" y="1529750"/>
            <a:ext cx="3960000" cy="22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6D043A3-A359-3B7B-131D-13A4413D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537" y="1517875"/>
            <a:ext cx="3960000" cy="22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C61D1-BA3A-FA55-16DA-6BEF1BAC2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40" y="3870049"/>
            <a:ext cx="3960000" cy="22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CF450E-0FBB-AF7B-BA49-DA411CF2F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537" y="3870045"/>
            <a:ext cx="3960000" cy="22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3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1E92F6D-9445-293D-39FA-DF03B75C1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 </a:t>
            </a:r>
            <a:r>
              <a:rPr kumimoji="1" lang="en-US" altLang="zh-TW" dirty="0"/>
              <a:t>9~12</a:t>
            </a:r>
            <a:r>
              <a:rPr kumimoji="1" lang="zh-TW" altLang="en-US" dirty="0"/>
              <a:t>月 新聞文字雲</a:t>
            </a: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E681695F-09A3-1558-C14C-6B05038EF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7898" y="586014"/>
            <a:ext cx="4320000" cy="24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1AC95ED1-A603-92EB-8FE7-0D14FF0BD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4711" y="586013"/>
            <a:ext cx="4320000" cy="24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21449C3C-8CD1-8933-C87C-A8E1466D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660" y="3043405"/>
            <a:ext cx="4322477" cy="24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662FEE13-9160-CEB6-F234-3145DD80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4711" y="3053674"/>
            <a:ext cx="4320000" cy="24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3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資料探勘 </a:t>
            </a:r>
            <a:r>
              <a:rPr kumimoji="1" lang="en-US" altLang="zh-TW" dirty="0"/>
              <a:t>VS </a:t>
            </a:r>
            <a:r>
              <a:rPr kumimoji="1" lang="zh-TW" altLang="en-US" dirty="0"/>
              <a:t>文字探勘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graphicFrame>
        <p:nvGraphicFramePr>
          <p:cNvPr id="3" name="內容版面配置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626781"/>
              </p:ext>
            </p:extLst>
          </p:nvPr>
        </p:nvGraphicFramePr>
        <p:xfrm>
          <a:off x="622755" y="2013405"/>
          <a:ext cx="10536173" cy="3713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56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比較表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B5627175-27DD-9EEE-E2DB-3A3F2FB02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6161"/>
              </p:ext>
            </p:extLst>
          </p:nvPr>
        </p:nvGraphicFramePr>
        <p:xfrm>
          <a:off x="484713" y="2235250"/>
          <a:ext cx="10670966" cy="31678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9828">
                  <a:extLst>
                    <a:ext uri="{9D8B030D-6E8A-4147-A177-3AD203B41FA5}">
                      <a16:colId xmlns:a16="http://schemas.microsoft.com/office/drawing/2014/main" val="3751084252"/>
                    </a:ext>
                  </a:extLst>
                </a:gridCol>
                <a:gridCol w="2941325">
                  <a:extLst>
                    <a:ext uri="{9D8B030D-6E8A-4147-A177-3AD203B41FA5}">
                      <a16:colId xmlns:a16="http://schemas.microsoft.com/office/drawing/2014/main" val="3143434213"/>
                    </a:ext>
                  </a:extLst>
                </a:gridCol>
                <a:gridCol w="4429813">
                  <a:extLst>
                    <a:ext uri="{9D8B030D-6E8A-4147-A177-3AD203B41FA5}">
                      <a16:colId xmlns:a16="http://schemas.microsoft.com/office/drawing/2014/main" val="2218244730"/>
                    </a:ext>
                  </a:extLst>
                </a:gridCol>
              </a:tblGrid>
              <a:tr h="633112"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6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資料探勘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6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文字探勘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6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31680"/>
                  </a:ext>
                </a:extLst>
              </a:tr>
              <a:tr h="6331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資料類型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6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DB9C7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結構化資料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DB9C7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非結構化資料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930031"/>
                  </a:ext>
                </a:extLst>
              </a:tr>
              <a:tr h="6331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資料範例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6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549825"/>
                  </a:ext>
                </a:extLst>
              </a:tr>
              <a:tr h="6353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資料明確程度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6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意義模糊、文字與情緒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牴觸</a:t>
                      </a:r>
                      <a:endParaRPr lang="zh-CN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120071"/>
                  </a:ext>
                </a:extLst>
              </a:tr>
              <a:tr h="6331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資料可能出現的問題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6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缺漏</a:t>
                      </a:r>
                      <a:r>
                        <a:rPr lang="zh-CN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值、極端值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拼寫錯誤、簡寫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010821"/>
                  </a:ext>
                </a:extLst>
              </a:tr>
            </a:tbl>
          </a:graphicData>
        </a:graphic>
      </p:graphicFrame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A0D2A30-430F-1DF8-E04B-45FDBEAFF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987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2252B-CDD4-9759-B9E6-44ED540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文字探勘常見應用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A0D2A30-430F-1DF8-E04B-45FDBEAFF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pic>
        <p:nvPicPr>
          <p:cNvPr id="1026" name="Picture 2" descr="社群行銷意思是什麼？還是先搞懂社群的定義？ - 燕返數位行銷">
            <a:extLst>
              <a:ext uri="{FF2B5EF4-FFF2-40B4-BE49-F238E27FC236}">
                <a16:creationId xmlns:a16="http://schemas.microsoft.com/office/drawing/2014/main" id="{0270F4AD-F061-8534-66E0-1F5CF03C9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3928" y="2582879"/>
            <a:ext cx="3420000" cy="2042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 descr="假新聞充斥美媒憂台灣媒體與民主同陷困境- 新聞- Rti 中央廣播電臺">
            <a:extLst>
              <a:ext uri="{FF2B5EF4-FFF2-40B4-BE49-F238E27FC236}">
                <a16:creationId xmlns:a16="http://schemas.microsoft.com/office/drawing/2014/main" id="{E0C26AA5-CBE4-33C7-DA4E-DAECD5F9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1530" y="2464626"/>
            <a:ext cx="3420000" cy="2278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0" name="Picture 6" descr="机器翻译如何支持多语言情感分析项目- 翻译知识，翻译行业动态- 语家翻译公司">
            <a:extLst>
              <a:ext uri="{FF2B5EF4-FFF2-40B4-BE49-F238E27FC236}">
                <a16:creationId xmlns:a16="http://schemas.microsoft.com/office/drawing/2014/main" id="{F3C8186C-FDE2-B2EC-22EC-CCD33E747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0062" y="2582879"/>
            <a:ext cx="3520979" cy="2042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C6EB2D6-EFB9-C5A7-309C-76DF5F5B4999}"/>
              </a:ext>
            </a:extLst>
          </p:cNvPr>
          <p:cNvSpPr txBox="1"/>
          <p:nvPr/>
        </p:nvSpPr>
        <p:spPr>
          <a:xfrm>
            <a:off x="998486" y="1809986"/>
            <a:ext cx="2670883" cy="461665"/>
          </a:xfrm>
          <a:prstGeom prst="rect">
            <a:avLst/>
          </a:prstGeom>
          <a:solidFill>
            <a:srgbClr val="E3D0BE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社群媒體輿情分析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7041ECE-EE5C-7798-4E69-22EF80FCF2A7}"/>
              </a:ext>
            </a:extLst>
          </p:cNvPr>
          <p:cNvSpPr txBox="1"/>
          <p:nvPr/>
        </p:nvSpPr>
        <p:spPr>
          <a:xfrm>
            <a:off x="8570390" y="1799751"/>
            <a:ext cx="1722280" cy="461665"/>
          </a:xfrm>
          <a:prstGeom prst="rect">
            <a:avLst/>
          </a:prstGeom>
          <a:solidFill>
            <a:srgbClr val="E3D0BE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假新聞偵測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5DF21C-4C95-4FF7-F628-E9DB2D7CA582}"/>
              </a:ext>
            </a:extLst>
          </p:cNvPr>
          <p:cNvSpPr txBox="1"/>
          <p:nvPr/>
        </p:nvSpPr>
        <p:spPr>
          <a:xfrm>
            <a:off x="5203792" y="1805201"/>
            <a:ext cx="1413519" cy="461665"/>
          </a:xfrm>
          <a:prstGeom prst="rect">
            <a:avLst/>
          </a:prstGeom>
          <a:solidFill>
            <a:srgbClr val="E3D0BE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情緒分析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46B3F6A-7E5B-40EE-D053-623D9022C637}"/>
              </a:ext>
            </a:extLst>
          </p:cNvPr>
          <p:cNvSpPr txBox="1"/>
          <p:nvPr/>
        </p:nvSpPr>
        <p:spPr>
          <a:xfrm>
            <a:off x="623928" y="4894379"/>
            <a:ext cx="10517602" cy="113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主題建模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文本生成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自動摘要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資訊擷取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提取關鍵字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結合知識圖譜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智能問答系統</a:t>
            </a:r>
            <a:r>
              <a:rPr kumimoji="1" lang="zh-TW" altLang="en-US" sz="2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4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根據不同 </a:t>
            </a:r>
            <a:r>
              <a:rPr kumimoji="1" lang="zh-TW" altLang="en-US" sz="2400" b="1" u="sng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需求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和 </a:t>
            </a:r>
            <a:r>
              <a:rPr kumimoji="1" lang="zh-TW" altLang="en-US" sz="2400" b="1" u="sng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場景</a:t>
            </a:r>
            <a:r>
              <a:rPr kumimoji="1" lang="zh-TW" altLang="en-US" sz="2400" b="1" dirty="0">
                <a:solidFill>
                  <a:srgbClr val="DB9C73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i="0" dirty="0"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靈活應用</a:t>
            </a:r>
            <a:endParaRPr kumimoji="1" lang="zh-TW" altLang="en-US" sz="24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97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6076</TotalTime>
  <Words>4019</Words>
  <Application>Microsoft Macintosh PowerPoint</Application>
  <PresentationFormat>寬螢幕</PresentationFormat>
  <Paragraphs>454</Paragraphs>
  <Slides>68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85" baseType="lpstr">
      <vt:lpstr>Microsoft JhengHei</vt:lpstr>
      <vt:lpstr>Microsoft JhengHei</vt:lpstr>
      <vt:lpstr>Noto Sans TC</vt:lpstr>
      <vt:lpstr>Söhne</vt:lpstr>
      <vt:lpstr>Söhne Mono</vt:lpstr>
      <vt:lpstr>var( --e-global-typography-primary-font-family )</vt:lpstr>
      <vt:lpstr>Arial</vt:lpstr>
      <vt:lpstr>Arial</vt:lpstr>
      <vt:lpstr>Calibri</vt:lpstr>
      <vt:lpstr>Calibri Light</vt:lpstr>
      <vt:lpstr>Cambria Math</vt:lpstr>
      <vt:lpstr>Fira Sans Extra Condensed</vt:lpstr>
      <vt:lpstr>Lato</vt:lpstr>
      <vt:lpstr>Roboto</vt:lpstr>
      <vt:lpstr>Times New Roman</vt:lpstr>
      <vt:lpstr>Wingdings</vt:lpstr>
      <vt:lpstr>Office 佈景主題</vt:lpstr>
      <vt:lpstr>眾裡尋他千百度： 文字探勘</vt:lpstr>
      <vt:lpstr>目錄</vt:lpstr>
      <vt:lpstr>資料 VS 資訊</vt:lpstr>
      <vt:lpstr>資料型態 - 結構化、半結構化、非結構化</vt:lpstr>
      <vt:lpstr>PowerPoint 簡報</vt:lpstr>
      <vt:lpstr>PowerPoint 簡報</vt:lpstr>
      <vt:lpstr>資料探勘 VS 文字探勘 </vt:lpstr>
      <vt:lpstr>比較表</vt:lpstr>
      <vt:lpstr>文字探勘常見應用</vt:lpstr>
      <vt:lpstr>文字探勘的基本流程</vt:lpstr>
      <vt:lpstr>資料前處理－斷詞</vt:lpstr>
      <vt:lpstr>斷詞 (以Jieba為例)</vt:lpstr>
      <vt:lpstr>文字探勘的基本流程</vt:lpstr>
      <vt:lpstr>停用詞(Stop Words)</vt:lpstr>
      <vt:lpstr>資料前處理舉例</vt:lpstr>
      <vt:lpstr>去除停用詞優點</vt:lpstr>
      <vt:lpstr>文字探勘的基本流程</vt:lpstr>
      <vt:lpstr>TF-IDF</vt:lpstr>
      <vt:lpstr>詞頻(TF)</vt:lpstr>
      <vt:lpstr>逆向檔案頻率(IDF)</vt:lpstr>
      <vt:lpstr>TF-IDF</vt:lpstr>
      <vt:lpstr>前置作業流程</vt:lpstr>
      <vt:lpstr>開發工具介紹</vt:lpstr>
      <vt:lpstr>Colab介紹</vt:lpstr>
      <vt:lpstr>PowerPoint 簡報</vt:lpstr>
      <vt:lpstr>文字探勘實作練習</vt:lpstr>
      <vt:lpstr>在進入文字探勘的世界之前…</vt:lpstr>
      <vt:lpstr>PowerPoint 簡報</vt:lpstr>
      <vt:lpstr>在進入文字探勘的世界之前…</vt:lpstr>
      <vt:lpstr>步驟一：設定雲端硬碟存取</vt:lpstr>
      <vt:lpstr>步驟二：載入所需套件與初始化參數</vt:lpstr>
      <vt:lpstr>PowerPoint 簡報</vt:lpstr>
      <vt:lpstr>基礎練習-歌詞文本</vt:lpstr>
      <vt:lpstr>基礎練習說明 (1/2)</vt:lpstr>
      <vt:lpstr>基礎練習說明 (2/2)</vt:lpstr>
      <vt:lpstr>步驟一：載入歌詞檔案</vt:lpstr>
      <vt:lpstr>步驟二：資料清理</vt:lpstr>
      <vt:lpstr>步驟三：斷詞、計算「TF-IDF」</vt:lpstr>
      <vt:lpstr>PowerPoint 簡報</vt:lpstr>
      <vt:lpstr>步驟四：繪製「文字雲」</vt:lpstr>
      <vt:lpstr>PowerPoint 簡報</vt:lpstr>
      <vt:lpstr>PowerPoint 簡報</vt:lpstr>
      <vt:lpstr>PowerPoint 簡報</vt:lpstr>
      <vt:lpstr>最終成果</vt:lpstr>
      <vt:lpstr>進階練習-新聞文本</vt:lpstr>
      <vt:lpstr>進階練習說明（1/2）</vt:lpstr>
      <vt:lpstr>進階練習說明（2/2）</vt:lpstr>
      <vt:lpstr>步驟一 ： 載入前處理後檔案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步驟二：計算 TF-IDF 與繪製文字雲</vt:lpstr>
      <vt:lpstr>PowerPoint 簡報</vt:lpstr>
      <vt:lpstr>步驟二：計算 TF-IDF 與繪製文字雲</vt:lpstr>
      <vt:lpstr>PowerPoint 簡報</vt:lpstr>
      <vt:lpstr>PowerPoint 簡報</vt:lpstr>
      <vt:lpstr>最終結果</vt:lpstr>
      <vt:lpstr>課堂補充 – 每月新聞 TF-IDF 與文字雲</vt:lpstr>
      <vt:lpstr>PowerPoint 簡報</vt:lpstr>
      <vt:lpstr>PowerPoint 簡報</vt:lpstr>
      <vt:lpstr>PowerPoint 簡報</vt:lpstr>
      <vt:lpstr>PowerPoint 簡報</vt:lpstr>
      <vt:lpstr>PowerPoint 簡報</vt:lpstr>
      <vt:lpstr>最終結果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眾裡尋他千百度： 文字探勘</dc:title>
  <dc:creator>玉涵 陳</dc:creator>
  <cp:lastModifiedBy>云姵 張</cp:lastModifiedBy>
  <cp:revision>153</cp:revision>
  <dcterms:created xsi:type="dcterms:W3CDTF">2022-11-09T07:06:21Z</dcterms:created>
  <dcterms:modified xsi:type="dcterms:W3CDTF">2023-05-15T09:05:32Z</dcterms:modified>
</cp:coreProperties>
</file>